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0"/>
  </p:notesMasterIdLst>
  <p:sldIdLst>
    <p:sldId id="256" r:id="rId2"/>
    <p:sldId id="257" r:id="rId3"/>
    <p:sldId id="258" r:id="rId4"/>
    <p:sldId id="260" r:id="rId5"/>
    <p:sldId id="259" r:id="rId6"/>
    <p:sldId id="263"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9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rednji stil 2 - Isticanj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rednji stil 2 - Isticanj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Svijetli stil 2 - Isticanj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4" autoAdjust="0"/>
  </p:normalViewPr>
  <p:slideViewPr>
    <p:cSldViewPr snapToGrid="0">
      <p:cViewPr varScale="1">
        <p:scale>
          <a:sx n="110" d="100"/>
          <a:sy n="110" d="100"/>
        </p:scale>
        <p:origin x="576"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hr-HR" dirty="0"/>
              <a:t>Postotak alergičnih</a:t>
            </a:r>
            <a:endParaRPr lang="en-US" dirty="0"/>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br.alergicnih u razredu</c:v>
                </c:pt>
              </c:strCache>
            </c:strRef>
          </c:tx>
          <c:dPt>
            <c:idx val="0"/>
            <c:bubble3D val="0"/>
            <c:spPr>
              <a:solidFill>
                <a:schemeClr val="bg2">
                  <a:lumMod val="5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D1D9-4FD3-A32E-3EE1C120098C}"/>
              </c:ext>
            </c:extLst>
          </c:dPt>
          <c:dPt>
            <c:idx val="1"/>
            <c:bubble3D val="0"/>
            <c:spPr>
              <a:solidFill>
                <a:schemeClr val="bg2">
                  <a:lumMod val="75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D1D9-4FD3-A32E-3EE1C120098C}"/>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FDA6-49EC-8116-1C82DE8F92C2}"/>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FDA6-49EC-8116-1C82DE8F92C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sr-Latn-R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List1!$A$2:$A$5</c:f>
              <c:strCache>
                <c:ptCount val="2"/>
                <c:pt idx="0">
                  <c:v>oni koji su alergični</c:v>
                </c:pt>
                <c:pt idx="1">
                  <c:v>oni koji nisu alergični</c:v>
                </c:pt>
              </c:strCache>
            </c:strRef>
          </c:cat>
          <c:val>
            <c:numRef>
              <c:f>List1!$B$2:$B$5</c:f>
              <c:numCache>
                <c:formatCode>General</c:formatCode>
                <c:ptCount val="4"/>
                <c:pt idx="0">
                  <c:v>10</c:v>
                </c:pt>
                <c:pt idx="1">
                  <c:v>5</c:v>
                </c:pt>
              </c:numCache>
            </c:numRef>
          </c:val>
          <c:extLst>
            <c:ext xmlns:c16="http://schemas.microsoft.com/office/drawing/2014/chart" uri="{C3380CC4-5D6E-409C-BE32-E72D297353CC}">
              <c16:uniqueId val="{00000000-D1D9-4FD3-A32E-3EE1C120098C}"/>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0"/>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sr-Latn-RS"/>
          </a:p>
        </c:txPr>
      </c:legendEntry>
      <c:legendEntry>
        <c:idx val="1"/>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sr-Latn-RS"/>
          </a:p>
        </c:txPr>
      </c:legendEntry>
      <c:legendEntry>
        <c:idx val="2"/>
        <c:delete val="1"/>
      </c:legendEntry>
      <c:legendEntry>
        <c:idx val="3"/>
        <c:delete val="1"/>
      </c:legendEntry>
      <c:layout>
        <c:manualLayout>
          <c:xMode val="edge"/>
          <c:yMode val="edge"/>
          <c:x val="0.65712066316241513"/>
          <c:y val="0.4927064817748647"/>
          <c:w val="0.30937850672043493"/>
          <c:h val="0.1756822370450537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sr-Latn-R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r-Latn-R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hr-HR" baseline="0" dirty="0" err="1"/>
              <a:t>bROJ</a:t>
            </a:r>
            <a:r>
              <a:rPr lang="hr-HR" baseline="0" dirty="0"/>
              <a:t> alergičnih po spolnosti</a:t>
            </a:r>
          </a:p>
        </c:rich>
      </c:tx>
      <c:layout>
        <c:manualLayout>
          <c:xMode val="edge"/>
          <c:yMode val="edge"/>
          <c:x val="0.19458322707861939"/>
          <c:y val="7.1259490452560886E-2"/>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sr-Latn-RS"/>
        </a:p>
      </c:txPr>
    </c:title>
    <c:autoTitleDeleted val="0"/>
    <c:plotArea>
      <c:layout/>
      <c:pieChart>
        <c:varyColors val="1"/>
        <c:ser>
          <c:idx val="0"/>
          <c:order val="0"/>
          <c:tx>
            <c:strRef>
              <c:f>List1!$B$1</c:f>
              <c:strCache>
                <c:ptCount val="1"/>
                <c:pt idx="0">
                  <c:v>broj alergičnih po spolnosti</c:v>
                </c:pt>
              </c:strCache>
            </c:strRef>
          </c:tx>
          <c:dPt>
            <c:idx val="0"/>
            <c:bubble3D val="0"/>
            <c:spPr>
              <a:solidFill>
                <a:srgbClr val="00206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0957-4DC7-88BB-21247065FEF1}"/>
              </c:ext>
            </c:extLst>
          </c:dPt>
          <c:dPt>
            <c:idx val="1"/>
            <c:bubble3D val="0"/>
            <c:spPr>
              <a:solidFill>
                <a:srgbClr val="C0000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0957-4DC7-88BB-21247065FEF1}"/>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0957-4DC7-88BB-21247065FEF1}"/>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0957-4DC7-88BB-21247065FEF1}"/>
              </c:ext>
            </c:extLst>
          </c:dPt>
          <c:dLbls>
            <c:dLbl>
              <c:idx val="0"/>
              <c:layout>
                <c:manualLayout>
                  <c:x val="-3.3376398523659399E-3"/>
                  <c:y val="0"/>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dirty="0" err="1">
                        <a:solidFill>
                          <a:srgbClr val="002060"/>
                        </a:solidFill>
                      </a:rPr>
                      <a:t>Dečki</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sr-Latn-RS"/>
                </a:p>
              </c:txPr>
              <c:dLblPos val="bestFit"/>
              <c:showLegendKey val="0"/>
              <c:showVal val="0"/>
              <c:showCatName val="1"/>
              <c:showSerName val="0"/>
              <c:showPercent val="0"/>
              <c:showBubbleSize val="0"/>
              <c:extLst>
                <c:ext xmlns:c15="http://schemas.microsoft.com/office/drawing/2012/chart" uri="{CE6537A1-D6FC-4f65-9D91-7224C49458BB}">
                  <c15:layout>
                    <c:manualLayout>
                      <c:w val="0.22545757202731925"/>
                      <c:h val="0.16499457675919679"/>
                    </c:manualLayout>
                  </c15:layout>
                </c:ext>
                <c:ext xmlns:c16="http://schemas.microsoft.com/office/drawing/2014/chart" uri="{C3380CC4-5D6E-409C-BE32-E72D297353CC}">
                  <c16:uniqueId val="{00000001-0957-4DC7-88BB-21247065FEF1}"/>
                </c:ext>
              </c:extLst>
            </c:dLbl>
            <c:dLbl>
              <c:idx val="1"/>
              <c:layout>
                <c:manualLayout>
                  <c:x val="-2.3363478966561581E-2"/>
                  <c:y val="-8.4944274934364603E-17"/>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dirty="0">
                        <a:solidFill>
                          <a:srgbClr val="C00000"/>
                        </a:solidFill>
                      </a:rPr>
                      <a:t>Cure</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sr-Latn-R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57-4DC7-88BB-21247065FEF1}"/>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sr-Latn-RS"/>
                </a:p>
              </c:txPr>
              <c:dLblPos val="outEnd"/>
              <c:showLegendKey val="0"/>
              <c:showVal val="0"/>
              <c:showCatName val="1"/>
              <c:showSerName val="0"/>
              <c:showPercent val="0"/>
              <c:showBubbleSize val="0"/>
              <c:extLst>
                <c:ext xmlns:c16="http://schemas.microsoft.com/office/drawing/2014/chart" uri="{C3380CC4-5D6E-409C-BE32-E72D297353CC}">
                  <c16:uniqueId val="{00000003-0957-4DC7-88BB-21247065FEF1}"/>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sr-Latn-RS"/>
                </a:p>
              </c:txPr>
              <c:dLblPos val="outEnd"/>
              <c:showLegendKey val="0"/>
              <c:showVal val="0"/>
              <c:showCatName val="1"/>
              <c:showSerName val="0"/>
              <c:showPercent val="0"/>
              <c:showBubbleSize val="0"/>
              <c:extLst>
                <c:ext xmlns:c16="http://schemas.microsoft.com/office/drawing/2014/chart" uri="{C3380CC4-5D6E-409C-BE32-E72D297353CC}">
                  <c16:uniqueId val="{00000004-0957-4DC7-88BB-21247065FEF1}"/>
                </c:ext>
              </c:extLst>
            </c:dLbl>
            <c:spPr>
              <a:noFill/>
              <a:ln>
                <a:noFill/>
              </a:ln>
              <a:effectLst/>
            </c:spPr>
            <c:dLblPos val="outEnd"/>
            <c:showLegendKey val="0"/>
            <c:showVal val="0"/>
            <c:showCatName val="1"/>
            <c:showSerName val="0"/>
            <c:showPercent val="0"/>
            <c:showBubbleSize val="0"/>
            <c:showLeaderLines val="0"/>
            <c:extLst>
              <c:ext xmlns:c15="http://schemas.microsoft.com/office/drawing/2012/chart" uri="{CE6537A1-D6FC-4f65-9D91-7224C49458BB}"/>
            </c:extLst>
          </c:dLbls>
          <c:cat>
            <c:strRef>
              <c:f>List1!$A$2:$A$5</c:f>
              <c:strCache>
                <c:ptCount val="2"/>
                <c:pt idx="0">
                  <c:v>Muškarci</c:v>
                </c:pt>
                <c:pt idx="1">
                  <c:v>Žene</c:v>
                </c:pt>
              </c:strCache>
            </c:strRef>
          </c:cat>
          <c:val>
            <c:numRef>
              <c:f>List1!$B$2:$B$5</c:f>
              <c:numCache>
                <c:formatCode>General</c:formatCode>
                <c:ptCount val="4"/>
                <c:pt idx="0">
                  <c:v>5</c:v>
                </c:pt>
                <c:pt idx="1">
                  <c:v>5</c:v>
                </c:pt>
              </c:numCache>
            </c:numRef>
          </c:val>
          <c:extLst>
            <c:ext xmlns:c16="http://schemas.microsoft.com/office/drawing/2014/chart" uri="{C3380CC4-5D6E-409C-BE32-E72D297353CC}">
              <c16:uniqueId val="{00000000-0957-4DC7-88BB-21247065FEF1}"/>
            </c:ext>
          </c:extLst>
        </c:ser>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r>
              <a:rPr lang="hr-HR" dirty="0"/>
              <a:t>Postotak</a:t>
            </a:r>
            <a:r>
              <a:rPr lang="hr-HR" baseline="0" dirty="0"/>
              <a:t> alergičnih na pojedinu biljku</a:t>
            </a:r>
            <a:endParaRPr lang="en-US" dirty="0"/>
          </a:p>
        </c:rich>
      </c:tx>
      <c:overlay val="0"/>
      <c:spPr>
        <a:noFill/>
        <a:ln>
          <a:noFill/>
        </a:ln>
        <a:effectLst/>
      </c:spPr>
      <c:txPr>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endParaRPr lang="sr-Latn-R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List1!$B$1</c:f>
              <c:strCache>
                <c:ptCount val="1"/>
                <c:pt idx="0">
                  <c:v>Stupac1</c:v>
                </c:pt>
              </c:strCache>
            </c:strRef>
          </c:tx>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664F-4572-A619-4D59714C3026}"/>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4-664F-4572-A619-4D59714C3026}"/>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3-664F-4572-A619-4D59714C3026}"/>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5-664F-4572-A619-4D59714C3026}"/>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c:ext xmlns:c16="http://schemas.microsoft.com/office/drawing/2014/chart" uri="{C3380CC4-5D6E-409C-BE32-E72D297353CC}">
                <c16:uniqueId val="{00000002-664F-4572-A619-4D59714C3026}"/>
              </c:ext>
            </c:extLst>
          </c:dPt>
          <c:dLbls>
            <c:dLbl>
              <c:idx val="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endParaRPr lang="sr-Latn-RS"/>
                </a:p>
              </c:txPr>
              <c:dLblPos val="inEnd"/>
              <c:showLegendKey val="0"/>
              <c:showVal val="0"/>
              <c:showCatName val="1"/>
              <c:showSerName val="0"/>
              <c:showPercent val="1"/>
              <c:showBubbleSize val="0"/>
              <c:extLst>
                <c:ext xmlns:c16="http://schemas.microsoft.com/office/drawing/2014/chart" uri="{C3380CC4-5D6E-409C-BE32-E72D297353CC}">
                  <c16:uniqueId val="{00000001-664F-4572-A619-4D59714C3026}"/>
                </c:ext>
              </c:extLst>
            </c:dLbl>
            <c:dLbl>
              <c:idx val="1"/>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2"/>
                      </a:solidFill>
                      <a:effectLst/>
                      <a:latin typeface="+mn-lt"/>
                      <a:ea typeface="+mn-ea"/>
                      <a:cs typeface="+mn-cs"/>
                    </a:defRPr>
                  </a:pPr>
                  <a:endParaRPr lang="sr-Latn-RS"/>
                </a:p>
              </c:txPr>
              <c:dLblPos val="inEnd"/>
              <c:showLegendKey val="0"/>
              <c:showVal val="0"/>
              <c:showCatName val="1"/>
              <c:showSerName val="0"/>
              <c:showPercent val="1"/>
              <c:showBubbleSize val="0"/>
              <c:extLst>
                <c:ext xmlns:c16="http://schemas.microsoft.com/office/drawing/2014/chart" uri="{C3380CC4-5D6E-409C-BE32-E72D297353CC}">
                  <c16:uniqueId val="{00000004-664F-4572-A619-4D59714C3026}"/>
                </c:ext>
              </c:extLst>
            </c:dLbl>
            <c:dLbl>
              <c:idx val="2"/>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3"/>
                      </a:solidFill>
                      <a:effectLst/>
                      <a:latin typeface="+mn-lt"/>
                      <a:ea typeface="+mn-ea"/>
                      <a:cs typeface="+mn-cs"/>
                    </a:defRPr>
                  </a:pPr>
                  <a:endParaRPr lang="sr-Latn-RS"/>
                </a:p>
              </c:txPr>
              <c:dLblPos val="inEnd"/>
              <c:showLegendKey val="0"/>
              <c:showVal val="0"/>
              <c:showCatName val="1"/>
              <c:showSerName val="0"/>
              <c:showPercent val="1"/>
              <c:showBubbleSize val="0"/>
              <c:extLst>
                <c:ext xmlns:c16="http://schemas.microsoft.com/office/drawing/2014/chart" uri="{C3380CC4-5D6E-409C-BE32-E72D297353CC}">
                  <c16:uniqueId val="{00000003-664F-4572-A619-4D59714C3026}"/>
                </c:ext>
              </c:extLst>
            </c:dLbl>
            <c:dLbl>
              <c:idx val="3"/>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4"/>
                      </a:solidFill>
                      <a:effectLst/>
                      <a:latin typeface="+mn-lt"/>
                      <a:ea typeface="+mn-ea"/>
                      <a:cs typeface="+mn-cs"/>
                    </a:defRPr>
                  </a:pPr>
                  <a:endParaRPr lang="sr-Latn-RS"/>
                </a:p>
              </c:txPr>
              <c:dLblPos val="inEnd"/>
              <c:showLegendKey val="0"/>
              <c:showVal val="0"/>
              <c:showCatName val="1"/>
              <c:showSerName val="0"/>
              <c:showPercent val="1"/>
              <c:showBubbleSize val="0"/>
              <c:extLst>
                <c:ext xmlns:c16="http://schemas.microsoft.com/office/drawing/2014/chart" uri="{C3380CC4-5D6E-409C-BE32-E72D297353CC}">
                  <c16:uniqueId val="{00000005-664F-4572-A619-4D59714C3026}"/>
                </c:ext>
              </c:extLst>
            </c:dLbl>
            <c:dLbl>
              <c:idx val="4"/>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5"/>
                      </a:solidFill>
                      <a:effectLst/>
                      <a:latin typeface="+mn-lt"/>
                      <a:ea typeface="+mn-ea"/>
                      <a:cs typeface="+mn-cs"/>
                    </a:defRPr>
                  </a:pPr>
                  <a:endParaRPr lang="sr-Latn-RS"/>
                </a:p>
              </c:txPr>
              <c:dLblPos val="inEnd"/>
              <c:showLegendKey val="0"/>
              <c:showVal val="0"/>
              <c:showCatName val="1"/>
              <c:showSerName val="0"/>
              <c:showPercent val="1"/>
              <c:showBubbleSize val="0"/>
              <c:extLst>
                <c:ext xmlns:c16="http://schemas.microsoft.com/office/drawing/2014/chart" uri="{C3380CC4-5D6E-409C-BE32-E72D297353CC}">
                  <c16:uniqueId val="{00000002-664F-4572-A619-4D59714C3026}"/>
                </c:ext>
              </c:extLst>
            </c:dLbl>
            <c:spPr>
              <a:solidFill>
                <a:prstClr val="white">
                  <a:alpha val="90000"/>
                </a:prstClr>
              </a:solidFill>
              <a:ln w="12700" cap="flat" cmpd="sng" algn="ctr">
                <a:solidFill>
                  <a:srgbClr val="A53010"/>
                </a:solidFill>
                <a:round/>
              </a:ln>
              <a:effectLst>
                <a:outerShdw blurRad="50800" dist="38100" dir="2700000" algn="tl" rotWithShape="0">
                  <a:srgbClr val="A53010">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List1!$A$2:$A$6</c:f>
              <c:strCache>
                <c:ptCount val="5"/>
                <c:pt idx="0">
                  <c:v>ambrozija</c:v>
                </c:pt>
                <c:pt idx="1">
                  <c:v>trave</c:v>
                </c:pt>
                <c:pt idx="2">
                  <c:v>breza</c:v>
                </c:pt>
                <c:pt idx="3">
                  <c:v>lipa</c:v>
                </c:pt>
                <c:pt idx="4">
                  <c:v>lijeska</c:v>
                </c:pt>
              </c:strCache>
            </c:strRef>
          </c:cat>
          <c:val>
            <c:numRef>
              <c:f>List1!$B$2:$B$6</c:f>
              <c:numCache>
                <c:formatCode>General</c:formatCode>
                <c:ptCount val="5"/>
                <c:pt idx="0">
                  <c:v>5</c:v>
                </c:pt>
                <c:pt idx="1">
                  <c:v>1</c:v>
                </c:pt>
                <c:pt idx="2">
                  <c:v>3</c:v>
                </c:pt>
                <c:pt idx="3">
                  <c:v>1</c:v>
                </c:pt>
                <c:pt idx="4">
                  <c:v>1</c:v>
                </c:pt>
              </c:numCache>
            </c:numRef>
          </c:val>
          <c:extLst>
            <c:ext xmlns:c16="http://schemas.microsoft.com/office/drawing/2014/chart" uri="{C3380CC4-5D6E-409C-BE32-E72D297353CC}">
              <c16:uniqueId val="{00000000-664F-4572-A619-4D59714C3026}"/>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F9199-63D0-4961-82CF-4EB09222DFA0}" type="datetimeFigureOut">
              <a:rPr lang="hr-HR" smtClean="0"/>
              <a:t>14.4.2018.</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3B76DB-CAF9-4655-B713-807254F0F409}" type="slidenum">
              <a:rPr lang="hr-HR" smtClean="0"/>
              <a:t>‹#›</a:t>
            </a:fld>
            <a:endParaRPr lang="hr-HR"/>
          </a:p>
        </p:txBody>
      </p:sp>
    </p:spTree>
    <p:extLst>
      <p:ext uri="{BB962C8B-B14F-4D97-AF65-F5344CB8AC3E}">
        <p14:creationId xmlns:p14="http://schemas.microsoft.com/office/powerpoint/2010/main" val="2618690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AF3B76DB-CAF9-4655-B713-807254F0F409}" type="slidenum">
              <a:rPr lang="hr-HR" smtClean="0"/>
              <a:t>7</a:t>
            </a:fld>
            <a:endParaRPr lang="hr-HR"/>
          </a:p>
        </p:txBody>
      </p:sp>
    </p:spTree>
    <p:extLst>
      <p:ext uri="{BB962C8B-B14F-4D97-AF65-F5344CB8AC3E}">
        <p14:creationId xmlns:p14="http://schemas.microsoft.com/office/powerpoint/2010/main" val="782705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r-HR"/>
              <a:t>Kliknite da biste uredili stil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EB19D938-6340-4190-8620-5BB601E11DC1}" type="datetimeFigureOut">
              <a:rPr lang="hr-HR" smtClean="0"/>
              <a:t>14.4.2018.</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10145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B19D938-6340-4190-8620-5BB601E11DC1}" type="datetimeFigureOut">
              <a:rPr lang="hr-HR" smtClean="0"/>
              <a:t>14.4.2018.</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334898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Kliknite da biste uredili stil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B19D938-6340-4190-8620-5BB601E11DC1}" type="datetimeFigureOut">
              <a:rPr lang="hr-HR" smtClean="0"/>
              <a:t>14.4.2018.</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10B72F-3D57-4464-AA7D-85DBC2D98098}"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3015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EB19D938-6340-4190-8620-5BB601E11DC1}" type="datetimeFigureOut">
              <a:rPr lang="hr-HR" smtClean="0"/>
              <a:t>14.4.2018.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399769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a:t>Kliknite da biste uredili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EB19D938-6340-4190-8620-5BB601E11DC1}" type="datetimeFigureOut">
              <a:rPr lang="hr-HR" smtClean="0"/>
              <a:t>14.4.2018.</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10B72F-3D57-4464-AA7D-85DBC2D98098}"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1418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r-HR"/>
              <a:t>Kliknite da biste uredili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a:t>Uredite stilove teksta matrice</a:t>
            </a:r>
          </a:p>
        </p:txBody>
      </p:sp>
      <p:sp>
        <p:nvSpPr>
          <p:cNvPr id="5" name="Date Placeholder 4"/>
          <p:cNvSpPr>
            <a:spLocks noGrp="1"/>
          </p:cNvSpPr>
          <p:nvPr>
            <p:ph type="dt" sz="half" idx="10"/>
          </p:nvPr>
        </p:nvSpPr>
        <p:spPr/>
        <p:txBody>
          <a:bodyPr/>
          <a:lstStyle/>
          <a:p>
            <a:fld id="{EB19D938-6340-4190-8620-5BB601E11DC1}" type="datetimeFigureOut">
              <a:rPr lang="hr-HR" smtClean="0"/>
              <a:t>14.4.2018.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1493682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B19D938-6340-4190-8620-5BB601E11DC1}" type="datetimeFigureOut">
              <a:rPr lang="hr-HR" smtClean="0"/>
              <a:t>14.4.2018.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1356345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B19D938-6340-4190-8620-5BB601E11DC1}" type="datetimeFigureOut">
              <a:rPr lang="hr-HR" smtClean="0"/>
              <a:t>14.4.2018.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3108508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r-HR"/>
              <a:t>Kliknite da biste uredili stil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EB19D938-6340-4190-8620-5BB601E11DC1}" type="datetimeFigureOut">
              <a:rPr lang="hr-HR" smtClean="0"/>
              <a:t>14.4.2018.</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394729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4" name="Date Placeholder 3"/>
          <p:cNvSpPr>
            <a:spLocks noGrp="1"/>
          </p:cNvSpPr>
          <p:nvPr>
            <p:ph type="dt" sz="half" idx="10"/>
          </p:nvPr>
        </p:nvSpPr>
        <p:spPr/>
        <p:txBody>
          <a:bodyPr/>
          <a:lstStyle/>
          <a:p>
            <a:fld id="{EB19D938-6340-4190-8620-5BB601E11DC1}" type="datetimeFigureOut">
              <a:rPr lang="hr-HR" smtClean="0"/>
              <a:t>14.4.2018.</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3757157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EB19D938-6340-4190-8620-5BB601E11DC1}" type="datetimeFigureOut">
              <a:rPr lang="hr-HR" smtClean="0"/>
              <a:t>14.4.2018.</a:t>
            </a:fld>
            <a:endParaRPr lang="hr-HR"/>
          </a:p>
        </p:txBody>
      </p:sp>
      <p:sp>
        <p:nvSpPr>
          <p:cNvPr id="6" name="Footer Placeholder 5"/>
          <p:cNvSpPr>
            <a:spLocks noGrp="1"/>
          </p:cNvSpPr>
          <p:nvPr>
            <p:ph type="ftr" sz="quarter" idx="11"/>
          </p:nvPr>
        </p:nvSpPr>
        <p:spPr/>
        <p:txBody>
          <a:bodyPr/>
          <a:lstStyle/>
          <a:p>
            <a:endParaRPr lang="hr-H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355170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EB19D938-6340-4190-8620-5BB601E11DC1}" type="datetimeFigureOut">
              <a:rPr lang="hr-HR" smtClean="0"/>
              <a:t>14.4.2018.</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112394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EB19D938-6340-4190-8620-5BB601E11DC1}" type="datetimeFigureOut">
              <a:rPr lang="hr-HR" smtClean="0"/>
              <a:t>14.4.2018.</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3423684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9D938-6340-4190-8620-5BB601E11DC1}" type="datetimeFigureOut">
              <a:rPr lang="hr-HR" smtClean="0"/>
              <a:t>14.4.2018.</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328059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r-HR"/>
              <a:t>Kliknite da biste uredili stil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EB19D938-6340-4190-8620-5BB601E11DC1}" type="datetimeFigureOut">
              <a:rPr lang="hr-HR" smtClean="0"/>
              <a:t>14.4.2018.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272434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EB19D938-6340-4190-8620-5BB601E11DC1}" type="datetimeFigureOut">
              <a:rPr lang="hr-HR" smtClean="0"/>
              <a:t>14.4.2018.</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10B72F-3D57-4464-AA7D-85DBC2D98098}" type="slidenum">
              <a:rPr lang="hr-HR" smtClean="0"/>
              <a:t>‹#›</a:t>
            </a:fld>
            <a:endParaRPr lang="hr-HR"/>
          </a:p>
        </p:txBody>
      </p:sp>
    </p:spTree>
    <p:extLst>
      <p:ext uri="{BB962C8B-B14F-4D97-AF65-F5344CB8AC3E}">
        <p14:creationId xmlns:p14="http://schemas.microsoft.com/office/powerpoint/2010/main" val="89243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B19D938-6340-4190-8620-5BB601E11DC1}" type="datetimeFigureOut">
              <a:rPr lang="hr-HR" smtClean="0"/>
              <a:t>14.4.2018.</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C10B72F-3D57-4464-AA7D-85DBC2D98098}" type="slidenum">
              <a:rPr lang="hr-HR" smtClean="0"/>
              <a:t>‹#›</a:t>
            </a:fld>
            <a:endParaRPr lang="hr-HR"/>
          </a:p>
        </p:txBody>
      </p:sp>
    </p:spTree>
    <p:extLst>
      <p:ext uri="{BB962C8B-B14F-4D97-AF65-F5344CB8AC3E}">
        <p14:creationId xmlns:p14="http://schemas.microsoft.com/office/powerpoint/2010/main" val="4088658309"/>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4B42648-7221-49D6-8307-75272E87EE75}"/>
              </a:ext>
            </a:extLst>
          </p:cNvPr>
          <p:cNvSpPr>
            <a:spLocks noGrp="1"/>
          </p:cNvSpPr>
          <p:nvPr>
            <p:ph type="ctrTitle"/>
          </p:nvPr>
        </p:nvSpPr>
        <p:spPr/>
        <p:txBody>
          <a:bodyPr/>
          <a:lstStyle/>
          <a:p>
            <a:r>
              <a:rPr lang="hr-HR" dirty="0"/>
              <a:t>Alergije u 8.b</a:t>
            </a:r>
          </a:p>
        </p:txBody>
      </p:sp>
      <p:sp>
        <p:nvSpPr>
          <p:cNvPr id="3" name="Podnaslov 2">
            <a:extLst>
              <a:ext uri="{FF2B5EF4-FFF2-40B4-BE49-F238E27FC236}">
                <a16:creationId xmlns:a16="http://schemas.microsoft.com/office/drawing/2014/main" id="{8E97AF40-1707-484E-A747-D42F2D72E45A}"/>
              </a:ext>
            </a:extLst>
          </p:cNvPr>
          <p:cNvSpPr>
            <a:spLocks noGrp="1"/>
          </p:cNvSpPr>
          <p:nvPr>
            <p:ph type="subTitle" idx="1"/>
          </p:nvPr>
        </p:nvSpPr>
        <p:spPr/>
        <p:txBody>
          <a:bodyPr/>
          <a:lstStyle/>
          <a:p>
            <a:r>
              <a:rPr lang="hr-HR" dirty="0"/>
              <a:t>Napravila: Ivona Klišanin 8.b</a:t>
            </a:r>
          </a:p>
        </p:txBody>
      </p:sp>
    </p:spTree>
    <p:extLst>
      <p:ext uri="{BB962C8B-B14F-4D97-AF65-F5344CB8AC3E}">
        <p14:creationId xmlns:p14="http://schemas.microsoft.com/office/powerpoint/2010/main" val="121125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4CBA102-45B7-47B8-A3F1-0710C2B7048E}"/>
              </a:ext>
            </a:extLst>
          </p:cNvPr>
          <p:cNvSpPr>
            <a:spLocks noGrp="1"/>
          </p:cNvSpPr>
          <p:nvPr>
            <p:ph type="title"/>
          </p:nvPr>
        </p:nvSpPr>
        <p:spPr/>
        <p:txBody>
          <a:bodyPr/>
          <a:lstStyle/>
          <a:p>
            <a:r>
              <a:rPr lang="hr-HR" dirty="0"/>
              <a:t>OSNOVNI PODATCI</a:t>
            </a:r>
          </a:p>
        </p:txBody>
      </p:sp>
      <p:sp>
        <p:nvSpPr>
          <p:cNvPr id="3" name="Rezervirano mjesto sadržaja 2">
            <a:extLst>
              <a:ext uri="{FF2B5EF4-FFF2-40B4-BE49-F238E27FC236}">
                <a16:creationId xmlns:a16="http://schemas.microsoft.com/office/drawing/2014/main" id="{855CCED5-8FCB-4A55-BF32-A8D19CBC4560}"/>
              </a:ext>
            </a:extLst>
          </p:cNvPr>
          <p:cNvSpPr>
            <a:spLocks noGrp="1"/>
          </p:cNvSpPr>
          <p:nvPr>
            <p:ph idx="1"/>
          </p:nvPr>
        </p:nvSpPr>
        <p:spPr>
          <a:xfrm>
            <a:off x="2592925" y="1966450"/>
            <a:ext cx="7439691" cy="1635843"/>
          </a:xfrm>
        </p:spPr>
        <p:txBody>
          <a:bodyPr/>
          <a:lstStyle/>
          <a:p>
            <a:r>
              <a:rPr lang="hr-HR" dirty="0"/>
              <a:t>Broj učenika: 15</a:t>
            </a:r>
          </a:p>
          <a:p>
            <a:r>
              <a:rPr lang="hr-HR" dirty="0"/>
              <a:t>Broj alergičnih: 10</a:t>
            </a:r>
          </a:p>
          <a:p>
            <a:pPr marL="400050" lvl="1" indent="0">
              <a:buNone/>
            </a:pPr>
            <a:r>
              <a:rPr lang="hr-HR" dirty="0"/>
              <a:t>od kojih je 5 pripadnica ženskog spola i 5 pripadnika muškoga spola, odnosno omjer je 50:50</a:t>
            </a:r>
          </a:p>
        </p:txBody>
      </p:sp>
      <p:graphicFrame>
        <p:nvGraphicFramePr>
          <p:cNvPr id="6" name="Grafikon 5">
            <a:extLst>
              <a:ext uri="{FF2B5EF4-FFF2-40B4-BE49-F238E27FC236}">
                <a16:creationId xmlns:a16="http://schemas.microsoft.com/office/drawing/2014/main" id="{19D081AC-5DB0-46B7-89BD-7BDDDF4C94D9}"/>
              </a:ext>
            </a:extLst>
          </p:cNvPr>
          <p:cNvGraphicFramePr/>
          <p:nvPr>
            <p:extLst>
              <p:ext uri="{D42A27DB-BD31-4B8C-83A1-F6EECF244321}">
                <p14:modId xmlns:p14="http://schemas.microsoft.com/office/powerpoint/2010/main" val="2156709357"/>
              </p:ext>
            </p:extLst>
          </p:nvPr>
        </p:nvGraphicFramePr>
        <p:xfrm>
          <a:off x="6223819" y="3769443"/>
          <a:ext cx="5614220" cy="2914273"/>
        </p:xfrm>
        <a:graphic>
          <a:graphicData uri="http://schemas.openxmlformats.org/drawingml/2006/chart">
            <c:chart xmlns:c="http://schemas.openxmlformats.org/drawingml/2006/chart" xmlns:r="http://schemas.openxmlformats.org/officeDocument/2006/relationships" r:id="rId2"/>
          </a:graphicData>
        </a:graphic>
      </p:graphicFrame>
      <p:grpSp>
        <p:nvGrpSpPr>
          <p:cNvPr id="12" name="Grupa 11">
            <a:extLst>
              <a:ext uri="{FF2B5EF4-FFF2-40B4-BE49-F238E27FC236}">
                <a16:creationId xmlns:a16="http://schemas.microsoft.com/office/drawing/2014/main" id="{69E8AF2B-6E24-4679-A051-AC85B75ED793}"/>
              </a:ext>
            </a:extLst>
          </p:cNvPr>
          <p:cNvGrpSpPr/>
          <p:nvPr/>
        </p:nvGrpSpPr>
        <p:grpSpPr>
          <a:xfrm>
            <a:off x="1838632" y="3856088"/>
            <a:ext cx="3805084" cy="2740981"/>
            <a:chOff x="1858298" y="3769443"/>
            <a:chExt cx="3932902" cy="2914273"/>
          </a:xfrm>
        </p:grpSpPr>
        <p:graphicFrame>
          <p:nvGraphicFramePr>
            <p:cNvPr id="9" name="Grafikon 8">
              <a:extLst>
                <a:ext uri="{FF2B5EF4-FFF2-40B4-BE49-F238E27FC236}">
                  <a16:creationId xmlns:a16="http://schemas.microsoft.com/office/drawing/2014/main" id="{47B6BFE9-8BEB-497F-A896-BCCA51F94540}"/>
                </a:ext>
              </a:extLst>
            </p:cNvPr>
            <p:cNvGraphicFramePr/>
            <p:nvPr>
              <p:extLst>
                <p:ext uri="{D42A27DB-BD31-4B8C-83A1-F6EECF244321}">
                  <p14:modId xmlns:p14="http://schemas.microsoft.com/office/powerpoint/2010/main" val="2179696396"/>
                </p:ext>
              </p:extLst>
            </p:nvPr>
          </p:nvGraphicFramePr>
          <p:xfrm>
            <a:off x="1858298" y="3769443"/>
            <a:ext cx="3932902" cy="291427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kstniOkvir 9">
              <a:extLst>
                <a:ext uri="{FF2B5EF4-FFF2-40B4-BE49-F238E27FC236}">
                  <a16:creationId xmlns:a16="http://schemas.microsoft.com/office/drawing/2014/main" id="{F0BE52F1-D408-44AA-847B-F2CB52726671}"/>
                </a:ext>
              </a:extLst>
            </p:cNvPr>
            <p:cNvSpPr txBox="1"/>
            <p:nvPr/>
          </p:nvSpPr>
          <p:spPr>
            <a:xfrm>
              <a:off x="3154667" y="5466737"/>
              <a:ext cx="540465" cy="327235"/>
            </a:xfrm>
            <a:prstGeom prst="rect">
              <a:avLst/>
            </a:prstGeom>
            <a:noFill/>
          </p:spPr>
          <p:txBody>
            <a:bodyPr wrap="none" rtlCol="0">
              <a:spAutoFit/>
            </a:bodyPr>
            <a:lstStyle/>
            <a:p>
              <a:r>
                <a:rPr lang="hr-HR" sz="1400" dirty="0">
                  <a:solidFill>
                    <a:schemeClr val="bg1"/>
                  </a:solidFill>
                </a:rPr>
                <a:t>50%</a:t>
              </a:r>
            </a:p>
          </p:txBody>
        </p:sp>
        <p:sp>
          <p:nvSpPr>
            <p:cNvPr id="11" name="TekstniOkvir 10">
              <a:extLst>
                <a:ext uri="{FF2B5EF4-FFF2-40B4-BE49-F238E27FC236}">
                  <a16:creationId xmlns:a16="http://schemas.microsoft.com/office/drawing/2014/main" id="{54E48B72-6D01-4D0F-AB63-B35DF412C7EB}"/>
                </a:ext>
              </a:extLst>
            </p:cNvPr>
            <p:cNvSpPr txBox="1"/>
            <p:nvPr/>
          </p:nvSpPr>
          <p:spPr>
            <a:xfrm>
              <a:off x="3903944" y="5466737"/>
              <a:ext cx="540465" cy="327235"/>
            </a:xfrm>
            <a:prstGeom prst="rect">
              <a:avLst/>
            </a:prstGeom>
            <a:noFill/>
          </p:spPr>
          <p:txBody>
            <a:bodyPr wrap="none" rtlCol="0">
              <a:spAutoFit/>
            </a:bodyPr>
            <a:lstStyle/>
            <a:p>
              <a:r>
                <a:rPr lang="hr-HR" sz="1400" dirty="0">
                  <a:solidFill>
                    <a:schemeClr val="bg1"/>
                  </a:solidFill>
                </a:rPr>
                <a:t>50%</a:t>
              </a:r>
              <a:endParaRPr lang="hr-HR" sz="1200" dirty="0">
                <a:solidFill>
                  <a:schemeClr val="bg1"/>
                </a:solidFill>
              </a:endParaRPr>
            </a:p>
          </p:txBody>
        </p:sp>
      </p:grpSp>
    </p:spTree>
    <p:extLst>
      <p:ext uri="{BB962C8B-B14F-4D97-AF65-F5344CB8AC3E}">
        <p14:creationId xmlns:p14="http://schemas.microsoft.com/office/powerpoint/2010/main" val="299998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92B90F-CC41-4918-B214-8B19383086AA}"/>
              </a:ext>
            </a:extLst>
          </p:cNvPr>
          <p:cNvSpPr>
            <a:spLocks noGrp="1"/>
          </p:cNvSpPr>
          <p:nvPr>
            <p:ph type="title"/>
          </p:nvPr>
        </p:nvSpPr>
        <p:spPr>
          <a:xfrm>
            <a:off x="2592925" y="622188"/>
            <a:ext cx="8911687" cy="686496"/>
          </a:xfrm>
        </p:spPr>
        <p:txBody>
          <a:bodyPr>
            <a:normAutofit/>
          </a:bodyPr>
          <a:lstStyle/>
          <a:p>
            <a:r>
              <a:rPr lang="hr-HR" sz="3200" dirty="0"/>
              <a:t>NAJČEŠĆI ALERGENI - BILJKE</a:t>
            </a:r>
          </a:p>
        </p:txBody>
      </p:sp>
      <p:graphicFrame>
        <p:nvGraphicFramePr>
          <p:cNvPr id="4" name="Rezervirano mjesto sadržaja 3">
            <a:extLst>
              <a:ext uri="{FF2B5EF4-FFF2-40B4-BE49-F238E27FC236}">
                <a16:creationId xmlns:a16="http://schemas.microsoft.com/office/drawing/2014/main" id="{B5E8D2B3-1E04-4751-9293-7F21696915AC}"/>
              </a:ext>
            </a:extLst>
          </p:cNvPr>
          <p:cNvGraphicFramePr>
            <a:graphicFrameLocks noGrp="1"/>
          </p:cNvGraphicFramePr>
          <p:nvPr>
            <p:ph idx="1"/>
            <p:extLst>
              <p:ext uri="{D42A27DB-BD31-4B8C-83A1-F6EECF244321}">
                <p14:modId xmlns:p14="http://schemas.microsoft.com/office/powerpoint/2010/main" val="2505285588"/>
              </p:ext>
            </p:extLst>
          </p:nvPr>
        </p:nvGraphicFramePr>
        <p:xfrm>
          <a:off x="2592925" y="1682260"/>
          <a:ext cx="8782548" cy="3493480"/>
        </p:xfrm>
        <a:graphic>
          <a:graphicData uri="http://schemas.openxmlformats.org/drawingml/2006/table">
            <a:tbl>
              <a:tblPr firstRow="1" bandRow="1" bandCol="1">
                <a:tableStyleId>{17292A2E-F333-43FB-9621-5CBBE7FDCDCB}</a:tableStyleId>
              </a:tblPr>
              <a:tblGrid>
                <a:gridCol w="2195637">
                  <a:extLst>
                    <a:ext uri="{9D8B030D-6E8A-4147-A177-3AD203B41FA5}">
                      <a16:colId xmlns:a16="http://schemas.microsoft.com/office/drawing/2014/main" val="1686425151"/>
                    </a:ext>
                  </a:extLst>
                </a:gridCol>
                <a:gridCol w="2195637">
                  <a:extLst>
                    <a:ext uri="{9D8B030D-6E8A-4147-A177-3AD203B41FA5}">
                      <a16:colId xmlns:a16="http://schemas.microsoft.com/office/drawing/2014/main" val="1401187094"/>
                    </a:ext>
                  </a:extLst>
                </a:gridCol>
                <a:gridCol w="2195637">
                  <a:extLst>
                    <a:ext uri="{9D8B030D-6E8A-4147-A177-3AD203B41FA5}">
                      <a16:colId xmlns:a16="http://schemas.microsoft.com/office/drawing/2014/main" val="2481161661"/>
                    </a:ext>
                  </a:extLst>
                </a:gridCol>
                <a:gridCol w="2195637">
                  <a:extLst>
                    <a:ext uri="{9D8B030D-6E8A-4147-A177-3AD203B41FA5}">
                      <a16:colId xmlns:a16="http://schemas.microsoft.com/office/drawing/2014/main" val="381126513"/>
                    </a:ext>
                  </a:extLst>
                </a:gridCol>
              </a:tblGrid>
              <a:tr h="699559">
                <a:tc>
                  <a:txBody>
                    <a:bodyPr/>
                    <a:lstStyle/>
                    <a:p>
                      <a:pPr algn="ctr"/>
                      <a:r>
                        <a:rPr lang="hr-HR" sz="2200" dirty="0"/>
                        <a:t>ALERGENI</a:t>
                      </a:r>
                    </a:p>
                  </a:txBody>
                  <a:tcPr anchor="ctr">
                    <a:solidFill>
                      <a:srgbClr val="899F65"/>
                    </a:solidFill>
                  </a:tcPr>
                </a:tc>
                <a:tc>
                  <a:txBody>
                    <a:bodyPr/>
                    <a:lstStyle/>
                    <a:p>
                      <a:pPr algn="ctr"/>
                      <a:r>
                        <a:rPr lang="hr-HR" sz="2000" dirty="0"/>
                        <a:t>BR. ALERGIČNIH CURA</a:t>
                      </a:r>
                    </a:p>
                  </a:txBody>
                  <a:tcPr anchor="ctr">
                    <a:solidFill>
                      <a:srgbClr val="899F65"/>
                    </a:solidFill>
                  </a:tcPr>
                </a:tc>
                <a:tc>
                  <a:txBody>
                    <a:bodyPr/>
                    <a:lstStyle/>
                    <a:p>
                      <a:pPr algn="ctr"/>
                      <a:r>
                        <a:rPr lang="hr-HR" sz="2000" dirty="0"/>
                        <a:t>BR. ALERGIČNIH DEČKI</a:t>
                      </a:r>
                    </a:p>
                  </a:txBody>
                  <a:tcPr anchor="ctr">
                    <a:solidFill>
                      <a:srgbClr val="899F65"/>
                    </a:solidFill>
                  </a:tcPr>
                </a:tc>
                <a:tc>
                  <a:txBody>
                    <a:bodyPr/>
                    <a:lstStyle/>
                    <a:p>
                      <a:pPr algn="ctr"/>
                      <a:r>
                        <a:rPr lang="hr-HR" sz="2000" dirty="0"/>
                        <a:t>PRISUTNOST U ŠK.DVORIŠTU</a:t>
                      </a:r>
                    </a:p>
                  </a:txBody>
                  <a:tcPr anchor="ctr">
                    <a:solidFill>
                      <a:srgbClr val="899F65"/>
                    </a:solidFill>
                  </a:tcPr>
                </a:tc>
                <a:extLst>
                  <a:ext uri="{0D108BD9-81ED-4DB2-BD59-A6C34878D82A}">
                    <a16:rowId xmlns:a16="http://schemas.microsoft.com/office/drawing/2014/main" val="1511019147"/>
                  </a:ext>
                </a:extLst>
              </a:tr>
              <a:tr h="558488">
                <a:tc>
                  <a:txBody>
                    <a:bodyPr/>
                    <a:lstStyle/>
                    <a:p>
                      <a:pPr algn="ctr"/>
                      <a:r>
                        <a:rPr lang="hr-HR" sz="2200" dirty="0"/>
                        <a:t>ambrozija</a:t>
                      </a:r>
                    </a:p>
                  </a:txBody>
                  <a:tcPr anchor="ctr"/>
                </a:tc>
                <a:tc>
                  <a:txBody>
                    <a:bodyPr/>
                    <a:lstStyle/>
                    <a:p>
                      <a:pPr algn="ctr"/>
                      <a:r>
                        <a:rPr lang="hr-HR" sz="2200" dirty="0">
                          <a:latin typeface="Arial" panose="020B0604020202020204" pitchFamily="34" charset="0"/>
                          <a:cs typeface="Arial" panose="020B0604020202020204" pitchFamily="34" charset="0"/>
                        </a:rPr>
                        <a:t>3</a:t>
                      </a:r>
                    </a:p>
                  </a:txBody>
                  <a:tcPr anchor="ctr"/>
                </a:tc>
                <a:tc>
                  <a:txBody>
                    <a:bodyPr/>
                    <a:lstStyle/>
                    <a:p>
                      <a:pPr algn="ctr"/>
                      <a:r>
                        <a:rPr lang="hr-HR" sz="2200" dirty="0">
                          <a:latin typeface="Arial" panose="020B0604020202020204" pitchFamily="34" charset="0"/>
                          <a:cs typeface="Arial" panose="020B0604020202020204" pitchFamily="34" charset="0"/>
                        </a:rPr>
                        <a:t>2</a:t>
                      </a:r>
                    </a:p>
                  </a:txBody>
                  <a:tcPr anchor="ctr"/>
                </a:tc>
                <a:tc>
                  <a:txBody>
                    <a:bodyPr/>
                    <a:lstStyle/>
                    <a:p>
                      <a:pPr algn="ctr"/>
                      <a:r>
                        <a:rPr lang="hr-HR" sz="2400" dirty="0">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88140867"/>
                  </a:ext>
                </a:extLst>
              </a:tr>
              <a:tr h="558488">
                <a:tc>
                  <a:txBody>
                    <a:bodyPr/>
                    <a:lstStyle/>
                    <a:p>
                      <a:pPr algn="ctr"/>
                      <a:r>
                        <a:rPr lang="hr-HR" sz="2200" dirty="0"/>
                        <a:t>trave</a:t>
                      </a:r>
                    </a:p>
                  </a:txBody>
                  <a:tcPr anchor="ctr"/>
                </a:tc>
                <a:tc>
                  <a:txBody>
                    <a:bodyPr/>
                    <a:lstStyle/>
                    <a:p>
                      <a:pPr algn="ctr"/>
                      <a:r>
                        <a:rPr lang="hr-HR" sz="2200" b="0" dirty="0">
                          <a:latin typeface="Arial" panose="020B0604020202020204" pitchFamily="34" charset="0"/>
                          <a:cs typeface="Arial" panose="020B0604020202020204" pitchFamily="34" charset="0"/>
                        </a:rPr>
                        <a:t>1</a:t>
                      </a:r>
                    </a:p>
                  </a:txBody>
                  <a:tcPr anchor="ctr"/>
                </a:tc>
                <a:tc>
                  <a:txBody>
                    <a:bodyPr/>
                    <a:lstStyle/>
                    <a:p>
                      <a:pPr algn="ctr"/>
                      <a:r>
                        <a:rPr lang="hr-HR" sz="2200" b="0" dirty="0">
                          <a:latin typeface="Arial" panose="020B0604020202020204" pitchFamily="34" charset="0"/>
                          <a:cs typeface="Arial" panose="020B0604020202020204" pitchFamily="34" charset="0"/>
                        </a:rPr>
                        <a:t>/</a:t>
                      </a:r>
                    </a:p>
                  </a:txBody>
                  <a:tcPr anchor="ctr"/>
                </a:tc>
                <a:tc>
                  <a:txBody>
                    <a:bodyPr/>
                    <a:lstStyle/>
                    <a:p>
                      <a:pPr algn="ctr"/>
                      <a:r>
                        <a:rPr lang="hr-HR" sz="2400" dirty="0">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3082758394"/>
                  </a:ext>
                </a:extLst>
              </a:tr>
              <a:tr h="558488">
                <a:tc>
                  <a:txBody>
                    <a:bodyPr/>
                    <a:lstStyle/>
                    <a:p>
                      <a:pPr algn="ctr"/>
                      <a:r>
                        <a:rPr lang="hr-HR" sz="2200" dirty="0"/>
                        <a:t>breza</a:t>
                      </a:r>
                    </a:p>
                  </a:txBody>
                  <a:tcPr anchor="ctr"/>
                </a:tc>
                <a:tc>
                  <a:txBody>
                    <a:bodyPr/>
                    <a:lstStyle/>
                    <a:p>
                      <a:pPr algn="ctr"/>
                      <a:r>
                        <a:rPr lang="hr-HR" sz="2200" b="0" dirty="0">
                          <a:latin typeface="Arial" panose="020B0604020202020204" pitchFamily="34" charset="0"/>
                          <a:cs typeface="Arial" panose="020B0604020202020204" pitchFamily="34" charset="0"/>
                        </a:rPr>
                        <a:t>/</a:t>
                      </a:r>
                    </a:p>
                  </a:txBody>
                  <a:tcPr anchor="ctr"/>
                </a:tc>
                <a:tc>
                  <a:txBody>
                    <a:bodyPr/>
                    <a:lstStyle/>
                    <a:p>
                      <a:pPr algn="ctr"/>
                      <a:r>
                        <a:rPr lang="hr-HR" sz="2200" b="0" dirty="0">
                          <a:latin typeface="Arial" panose="020B0604020202020204" pitchFamily="34" charset="0"/>
                          <a:cs typeface="Arial" panose="020B0604020202020204" pitchFamily="34" charset="0"/>
                        </a:rPr>
                        <a:t>3</a:t>
                      </a:r>
                    </a:p>
                  </a:txBody>
                  <a:tcPr anchor="ctr"/>
                </a:tc>
                <a:tc>
                  <a:txBody>
                    <a:bodyPr/>
                    <a:lstStyle/>
                    <a:p>
                      <a:pPr algn="ctr"/>
                      <a:r>
                        <a:rPr lang="hr-HR" sz="2400" dirty="0">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3342111096"/>
                  </a:ext>
                </a:extLst>
              </a:tr>
              <a:tr h="558488">
                <a:tc>
                  <a:txBody>
                    <a:bodyPr/>
                    <a:lstStyle/>
                    <a:p>
                      <a:pPr algn="ctr"/>
                      <a:r>
                        <a:rPr lang="hr-HR" sz="2200" dirty="0"/>
                        <a:t>lipa</a:t>
                      </a:r>
                    </a:p>
                  </a:txBody>
                  <a:tcPr anchor="ctr"/>
                </a:tc>
                <a:tc>
                  <a:txBody>
                    <a:bodyPr/>
                    <a:lstStyle/>
                    <a:p>
                      <a:pPr algn="ctr"/>
                      <a:r>
                        <a:rPr lang="hr-HR" sz="2200" b="0" dirty="0">
                          <a:latin typeface="Arial" panose="020B0604020202020204" pitchFamily="34" charset="0"/>
                          <a:cs typeface="Arial" panose="020B0604020202020204" pitchFamily="34" charset="0"/>
                        </a:rPr>
                        <a:t>/</a:t>
                      </a:r>
                    </a:p>
                  </a:txBody>
                  <a:tcPr anchor="ctr"/>
                </a:tc>
                <a:tc>
                  <a:txBody>
                    <a:bodyPr/>
                    <a:lstStyle/>
                    <a:p>
                      <a:pPr algn="ctr"/>
                      <a:r>
                        <a:rPr lang="hr-HR" sz="2200" b="0" dirty="0">
                          <a:latin typeface="Arial" panose="020B0604020202020204" pitchFamily="34" charset="0"/>
                          <a:cs typeface="Arial" panose="020B0604020202020204" pitchFamily="34" charset="0"/>
                        </a:rPr>
                        <a:t>1</a:t>
                      </a:r>
                    </a:p>
                  </a:txBody>
                  <a:tcPr anchor="ctr"/>
                </a:tc>
                <a:tc>
                  <a:txBody>
                    <a:bodyPr/>
                    <a:lstStyle/>
                    <a:p>
                      <a:pPr algn="ctr"/>
                      <a:r>
                        <a:rPr lang="hr-HR" sz="2400" dirty="0">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3062868892"/>
                  </a:ext>
                </a:extLst>
              </a:tr>
              <a:tr h="558488">
                <a:tc>
                  <a:txBody>
                    <a:bodyPr/>
                    <a:lstStyle/>
                    <a:p>
                      <a:pPr algn="ctr"/>
                      <a:r>
                        <a:rPr lang="hr-HR" sz="2200" dirty="0"/>
                        <a:t>lijeska</a:t>
                      </a:r>
                    </a:p>
                  </a:txBody>
                  <a:tcPr anchor="ctr"/>
                </a:tc>
                <a:tc>
                  <a:txBody>
                    <a:bodyPr/>
                    <a:lstStyle/>
                    <a:p>
                      <a:pPr algn="ctr"/>
                      <a:r>
                        <a:rPr lang="hr-HR" sz="2200" b="0" dirty="0">
                          <a:latin typeface="Arial" panose="020B0604020202020204" pitchFamily="34" charset="0"/>
                          <a:cs typeface="Arial" panose="020B0604020202020204" pitchFamily="34" charset="0"/>
                        </a:rPr>
                        <a:t>/</a:t>
                      </a:r>
                    </a:p>
                  </a:txBody>
                  <a:tcPr anchor="ctr"/>
                </a:tc>
                <a:tc>
                  <a:txBody>
                    <a:bodyPr/>
                    <a:lstStyle/>
                    <a:p>
                      <a:pPr algn="ctr"/>
                      <a:r>
                        <a:rPr lang="hr-HR" sz="2200" b="0" dirty="0">
                          <a:latin typeface="Arial" panose="020B0604020202020204" pitchFamily="34" charset="0"/>
                          <a:cs typeface="Arial" panose="020B0604020202020204" pitchFamily="34" charset="0"/>
                        </a:rPr>
                        <a:t>1</a:t>
                      </a:r>
                    </a:p>
                  </a:txBody>
                  <a:tcPr anchor="ctr"/>
                </a:tc>
                <a:tc>
                  <a:txBody>
                    <a:bodyPr/>
                    <a:lstStyle/>
                    <a:p>
                      <a:pPr algn="ctr"/>
                      <a:r>
                        <a:rPr lang="hr-HR" sz="2400" dirty="0">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3976658605"/>
                  </a:ext>
                </a:extLst>
              </a:tr>
            </a:tbl>
          </a:graphicData>
        </a:graphic>
      </p:graphicFrame>
      <p:sp>
        <p:nvSpPr>
          <p:cNvPr id="5" name="Pravokutnik 4">
            <a:extLst>
              <a:ext uri="{FF2B5EF4-FFF2-40B4-BE49-F238E27FC236}">
                <a16:creationId xmlns:a16="http://schemas.microsoft.com/office/drawing/2014/main" id="{3BB96013-BBAE-442F-B26F-C25605111328}"/>
              </a:ext>
            </a:extLst>
          </p:cNvPr>
          <p:cNvSpPr/>
          <p:nvPr/>
        </p:nvSpPr>
        <p:spPr>
          <a:xfrm>
            <a:off x="2376099" y="5374386"/>
            <a:ext cx="9345337" cy="1077218"/>
          </a:xfrm>
          <a:prstGeom prst="rect">
            <a:avLst/>
          </a:prstGeom>
        </p:spPr>
        <p:txBody>
          <a:bodyPr wrap="square">
            <a:spAutoFit/>
          </a:bodyPr>
          <a:lstStyle/>
          <a:p>
            <a:r>
              <a:rPr lang="hr-HR" sz="1600" dirty="0"/>
              <a:t>Od nabrojanih alergena u školskom dvorištu našli smo trave i brezu. Ambroziju nismo našli jer su je prethodnih godina iščupali djelatnici škole, sudionici školskoga vijeća i dodatne nastave iz biologije. Na taj način spriječili su njezino širenje i stvaranje peludi ambrozije te moguće alergijske reakcije kod nekih učenika.</a:t>
            </a:r>
          </a:p>
        </p:txBody>
      </p:sp>
    </p:spTree>
    <p:extLst>
      <p:ext uri="{BB962C8B-B14F-4D97-AF65-F5344CB8AC3E}">
        <p14:creationId xmlns:p14="http://schemas.microsoft.com/office/powerpoint/2010/main" val="2539039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Rezervirano mjesto sadržaja 5">
            <a:extLst>
              <a:ext uri="{FF2B5EF4-FFF2-40B4-BE49-F238E27FC236}">
                <a16:creationId xmlns:a16="http://schemas.microsoft.com/office/drawing/2014/main" id="{42D8FD5C-8162-4A3D-B868-EF20032E4D57}"/>
              </a:ext>
            </a:extLst>
          </p:cNvPr>
          <p:cNvGraphicFramePr>
            <a:graphicFrameLocks noGrp="1"/>
          </p:cNvGraphicFramePr>
          <p:nvPr>
            <p:ph idx="1"/>
            <p:extLst>
              <p:ext uri="{D42A27DB-BD31-4B8C-83A1-F6EECF244321}">
                <p14:modId xmlns:p14="http://schemas.microsoft.com/office/powerpoint/2010/main" val="3141402276"/>
              </p:ext>
            </p:extLst>
          </p:nvPr>
        </p:nvGraphicFramePr>
        <p:xfrm>
          <a:off x="1511182" y="622431"/>
          <a:ext cx="10366393" cy="57879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497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F4EC0AA-547F-49DA-9BFA-723072B17B44}"/>
              </a:ext>
            </a:extLst>
          </p:cNvPr>
          <p:cNvSpPr>
            <a:spLocks noGrp="1"/>
          </p:cNvSpPr>
          <p:nvPr>
            <p:ph type="title"/>
          </p:nvPr>
        </p:nvSpPr>
        <p:spPr>
          <a:xfrm>
            <a:off x="2592925" y="624110"/>
            <a:ext cx="8911687" cy="1280890"/>
          </a:xfrm>
        </p:spPr>
        <p:txBody>
          <a:bodyPr/>
          <a:lstStyle/>
          <a:p>
            <a:r>
              <a:rPr lang="hr-HR"/>
              <a:t>FOTOGRAFIJE ALERGENA</a:t>
            </a:r>
            <a:endParaRPr lang="hr-HR" dirty="0"/>
          </a:p>
        </p:txBody>
      </p:sp>
      <p:pic>
        <p:nvPicPr>
          <p:cNvPr id="5" name="Rezervirano mjesto sadržaja 4">
            <a:extLst>
              <a:ext uri="{FF2B5EF4-FFF2-40B4-BE49-F238E27FC236}">
                <a16:creationId xmlns:a16="http://schemas.microsoft.com/office/drawing/2014/main" id="{222B6328-E956-48CF-AB3E-97F1EB34C0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5839" y="2690819"/>
            <a:ext cx="5260671" cy="2551426"/>
          </a:xfrm>
        </p:spPr>
      </p:pic>
      <p:pic>
        <p:nvPicPr>
          <p:cNvPr id="7" name="Slika 6">
            <a:extLst>
              <a:ext uri="{FF2B5EF4-FFF2-40B4-BE49-F238E27FC236}">
                <a16:creationId xmlns:a16="http://schemas.microsoft.com/office/drawing/2014/main" id="{FF2D8B31-707C-4EC8-88DD-84D564FB98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2581" y="1699174"/>
            <a:ext cx="3390442" cy="4534716"/>
          </a:xfrm>
          <a:prstGeom prst="rect">
            <a:avLst/>
          </a:prstGeom>
        </p:spPr>
      </p:pic>
      <p:sp>
        <p:nvSpPr>
          <p:cNvPr id="8" name="TekstniOkvir 7">
            <a:extLst>
              <a:ext uri="{FF2B5EF4-FFF2-40B4-BE49-F238E27FC236}">
                <a16:creationId xmlns:a16="http://schemas.microsoft.com/office/drawing/2014/main" id="{7F7EDD71-89CC-4C2D-869D-BEBF8B91A533}"/>
              </a:ext>
            </a:extLst>
          </p:cNvPr>
          <p:cNvSpPr txBox="1"/>
          <p:nvPr/>
        </p:nvSpPr>
        <p:spPr>
          <a:xfrm>
            <a:off x="3440954" y="5443016"/>
            <a:ext cx="3390442" cy="369332"/>
          </a:xfrm>
          <a:prstGeom prst="rect">
            <a:avLst/>
          </a:prstGeom>
          <a:noFill/>
        </p:spPr>
        <p:txBody>
          <a:bodyPr wrap="square" rtlCol="0" anchor="ctr">
            <a:spAutoFit/>
          </a:bodyPr>
          <a:lstStyle/>
          <a:p>
            <a:pPr algn="ctr"/>
            <a:r>
              <a:rPr lang="hr-HR" dirty="0"/>
              <a:t>AMBROZIJA</a:t>
            </a:r>
          </a:p>
        </p:txBody>
      </p:sp>
      <p:sp>
        <p:nvSpPr>
          <p:cNvPr id="9" name="TekstniOkvir 8">
            <a:extLst>
              <a:ext uri="{FF2B5EF4-FFF2-40B4-BE49-F238E27FC236}">
                <a16:creationId xmlns:a16="http://schemas.microsoft.com/office/drawing/2014/main" id="{A17EBC67-1A84-42C9-8B16-29600BBC49E4}"/>
              </a:ext>
            </a:extLst>
          </p:cNvPr>
          <p:cNvSpPr txBox="1"/>
          <p:nvPr/>
        </p:nvSpPr>
        <p:spPr>
          <a:xfrm>
            <a:off x="8619762" y="6326154"/>
            <a:ext cx="2896079" cy="369332"/>
          </a:xfrm>
          <a:prstGeom prst="rect">
            <a:avLst/>
          </a:prstGeom>
          <a:noFill/>
        </p:spPr>
        <p:txBody>
          <a:bodyPr wrap="square" rtlCol="0" anchor="ctr">
            <a:spAutoFit/>
          </a:bodyPr>
          <a:lstStyle/>
          <a:p>
            <a:pPr algn="ctr"/>
            <a:r>
              <a:rPr lang="hr-HR" dirty="0"/>
              <a:t>BREZA</a:t>
            </a:r>
          </a:p>
        </p:txBody>
      </p:sp>
    </p:spTree>
    <p:extLst>
      <p:ext uri="{BB962C8B-B14F-4D97-AF65-F5344CB8AC3E}">
        <p14:creationId xmlns:p14="http://schemas.microsoft.com/office/powerpoint/2010/main" val="4021105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zervirano mjesto sadržaja 4">
            <a:extLst>
              <a:ext uri="{FF2B5EF4-FFF2-40B4-BE49-F238E27FC236}">
                <a16:creationId xmlns:a16="http://schemas.microsoft.com/office/drawing/2014/main" id="{C2FE05AF-3EDD-4A50-BF8F-17898C313A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03349" y="0"/>
            <a:ext cx="5888651" cy="4416489"/>
          </a:xfrm>
        </p:spPr>
      </p:pic>
      <p:pic>
        <p:nvPicPr>
          <p:cNvPr id="7" name="Slika 6">
            <a:extLst>
              <a:ext uri="{FF2B5EF4-FFF2-40B4-BE49-F238E27FC236}">
                <a16:creationId xmlns:a16="http://schemas.microsoft.com/office/drawing/2014/main" id="{6FAAE95F-4237-4C47-98FC-5DEFE0AB91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130488"/>
            <a:ext cx="6303349" cy="4727512"/>
          </a:xfrm>
          <a:prstGeom prst="rect">
            <a:avLst/>
          </a:prstGeom>
        </p:spPr>
      </p:pic>
      <p:sp>
        <p:nvSpPr>
          <p:cNvPr id="8" name="TekstniOkvir 7">
            <a:extLst>
              <a:ext uri="{FF2B5EF4-FFF2-40B4-BE49-F238E27FC236}">
                <a16:creationId xmlns:a16="http://schemas.microsoft.com/office/drawing/2014/main" id="{64B1ADE6-56C6-4417-9C7F-7DB774761615}"/>
              </a:ext>
            </a:extLst>
          </p:cNvPr>
          <p:cNvSpPr txBox="1"/>
          <p:nvPr/>
        </p:nvSpPr>
        <p:spPr>
          <a:xfrm>
            <a:off x="8746575" y="4494244"/>
            <a:ext cx="1002197" cy="369332"/>
          </a:xfrm>
          <a:prstGeom prst="rect">
            <a:avLst/>
          </a:prstGeom>
          <a:noFill/>
        </p:spPr>
        <p:txBody>
          <a:bodyPr wrap="none" rtlCol="0">
            <a:spAutoFit/>
          </a:bodyPr>
          <a:lstStyle/>
          <a:p>
            <a:r>
              <a:rPr lang="hr-HR" dirty="0"/>
              <a:t>LIJESKA</a:t>
            </a:r>
          </a:p>
        </p:txBody>
      </p:sp>
      <p:sp>
        <p:nvSpPr>
          <p:cNvPr id="9" name="TekstniOkvir 8">
            <a:extLst>
              <a:ext uri="{FF2B5EF4-FFF2-40B4-BE49-F238E27FC236}">
                <a16:creationId xmlns:a16="http://schemas.microsoft.com/office/drawing/2014/main" id="{44E1CE45-9E9E-4682-B996-5A5FADABEF8A}"/>
              </a:ext>
            </a:extLst>
          </p:cNvPr>
          <p:cNvSpPr txBox="1"/>
          <p:nvPr/>
        </p:nvSpPr>
        <p:spPr>
          <a:xfrm>
            <a:off x="2498930" y="1761156"/>
            <a:ext cx="652743" cy="369332"/>
          </a:xfrm>
          <a:prstGeom prst="rect">
            <a:avLst/>
          </a:prstGeom>
          <a:noFill/>
        </p:spPr>
        <p:txBody>
          <a:bodyPr wrap="none" rtlCol="0">
            <a:spAutoFit/>
          </a:bodyPr>
          <a:lstStyle/>
          <a:p>
            <a:r>
              <a:rPr lang="hr-HR" dirty="0"/>
              <a:t>LIPA</a:t>
            </a:r>
          </a:p>
        </p:txBody>
      </p:sp>
    </p:spTree>
    <p:extLst>
      <p:ext uri="{BB962C8B-B14F-4D97-AF65-F5344CB8AC3E}">
        <p14:creationId xmlns:p14="http://schemas.microsoft.com/office/powerpoint/2010/main" val="960107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CC77EEB-E42B-4C2C-817E-FA3BE29E87F3}"/>
              </a:ext>
            </a:extLst>
          </p:cNvPr>
          <p:cNvSpPr>
            <a:spLocks noGrp="1"/>
          </p:cNvSpPr>
          <p:nvPr>
            <p:ph type="title"/>
          </p:nvPr>
        </p:nvSpPr>
        <p:spPr/>
        <p:txBody>
          <a:bodyPr/>
          <a:lstStyle/>
          <a:p>
            <a:r>
              <a:rPr lang="hr-HR" dirty="0"/>
              <a:t>SAVJETI</a:t>
            </a:r>
          </a:p>
        </p:txBody>
      </p:sp>
      <p:sp>
        <p:nvSpPr>
          <p:cNvPr id="3" name="Rezervirano mjesto sadržaja 2">
            <a:extLst>
              <a:ext uri="{FF2B5EF4-FFF2-40B4-BE49-F238E27FC236}">
                <a16:creationId xmlns:a16="http://schemas.microsoft.com/office/drawing/2014/main" id="{9B609671-F800-4449-82A7-3B915498850B}"/>
              </a:ext>
            </a:extLst>
          </p:cNvPr>
          <p:cNvSpPr>
            <a:spLocks noGrp="1"/>
          </p:cNvSpPr>
          <p:nvPr>
            <p:ph idx="1"/>
          </p:nvPr>
        </p:nvSpPr>
        <p:spPr>
          <a:xfrm>
            <a:off x="2589212" y="1905001"/>
            <a:ext cx="8915400" cy="4328889"/>
          </a:xfrm>
        </p:spPr>
        <p:txBody>
          <a:bodyPr>
            <a:normAutofit/>
          </a:bodyPr>
          <a:lstStyle/>
          <a:p>
            <a:pPr marL="0" indent="0">
              <a:buNone/>
            </a:pPr>
            <a:r>
              <a:rPr lang="hr-HR" dirty="0"/>
              <a:t>Dolaskom proljeća budi se cvijeće pa se tako počinju pojavljivati i brojne alergijske reakcije kod velikog broja ljudi. Zbog toga dobro je slušati savjete liječnika:</a:t>
            </a:r>
          </a:p>
          <a:p>
            <a:r>
              <a:rPr lang="hr-HR" dirty="0"/>
              <a:t>pratiti kalendar za alergije, alergijski semafor i peludnu prognozu</a:t>
            </a:r>
          </a:p>
          <a:p>
            <a:r>
              <a:rPr lang="hr-HR" dirty="0"/>
              <a:t>poslije šetnje pokraj nekog alergena nakon što se dođe kući trebalo bi staviti odjeću na pranje kako bi se uklonio izvor</a:t>
            </a:r>
          </a:p>
          <a:p>
            <a:r>
              <a:rPr lang="hr-HR" dirty="0"/>
              <a:t>preporuča se držati zatvorene prozore od kuće/stana kako ne bi ušla pelud, ali potrebno je redovito i prozračivati mjesto boravka u vrijeme kada je najmanja koncentracija peludi u zraku</a:t>
            </a:r>
          </a:p>
          <a:p>
            <a:r>
              <a:rPr lang="hr-HR" dirty="0"/>
              <a:t>iščupati ili odsjeći biljke koje su izvor alergija na vrlo prometnim mjestima</a:t>
            </a:r>
          </a:p>
          <a:p>
            <a:r>
              <a:rPr lang="hr-HR" dirty="0"/>
              <a:t>uzimati lijekove koji ublažuju ili uklanjaju simptome alergije, također ako nas svrbe oči ne bi ih se smjelo trljati jer se tako samo pogoršava situacija. </a:t>
            </a:r>
          </a:p>
        </p:txBody>
      </p:sp>
    </p:spTree>
    <p:extLst>
      <p:ext uri="{BB962C8B-B14F-4D97-AF65-F5344CB8AC3E}">
        <p14:creationId xmlns:p14="http://schemas.microsoft.com/office/powerpoint/2010/main" val="1803341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07BE0FD-470C-499C-BEFD-FB5E13890D75}"/>
              </a:ext>
            </a:extLst>
          </p:cNvPr>
          <p:cNvSpPr>
            <a:spLocks noGrp="1"/>
          </p:cNvSpPr>
          <p:nvPr>
            <p:ph type="title"/>
          </p:nvPr>
        </p:nvSpPr>
        <p:spPr/>
        <p:txBody>
          <a:bodyPr/>
          <a:lstStyle/>
          <a:p>
            <a:r>
              <a:rPr lang="hr-HR" dirty="0"/>
              <a:t>ZAKLJUČAK</a:t>
            </a:r>
          </a:p>
        </p:txBody>
      </p:sp>
      <p:sp>
        <p:nvSpPr>
          <p:cNvPr id="3" name="Rezervirano mjesto sadržaja 2">
            <a:extLst>
              <a:ext uri="{FF2B5EF4-FFF2-40B4-BE49-F238E27FC236}">
                <a16:creationId xmlns:a16="http://schemas.microsoft.com/office/drawing/2014/main" id="{F2337E52-EAF0-422C-89D8-97587FD5AE8F}"/>
              </a:ext>
            </a:extLst>
          </p:cNvPr>
          <p:cNvSpPr>
            <a:spLocks noGrp="1"/>
          </p:cNvSpPr>
          <p:nvPr>
            <p:ph idx="1"/>
          </p:nvPr>
        </p:nvSpPr>
        <p:spPr>
          <a:xfrm>
            <a:off x="2589212" y="2133599"/>
            <a:ext cx="8915400" cy="4527259"/>
          </a:xfrm>
        </p:spPr>
        <p:txBody>
          <a:bodyPr>
            <a:normAutofit/>
          </a:bodyPr>
          <a:lstStyle/>
          <a:p>
            <a:pPr marL="0" indent="0">
              <a:buNone/>
            </a:pPr>
            <a:r>
              <a:rPr lang="hr-HR" dirty="0"/>
              <a:t>Na temelju istraživanja kojeg smo proveli u 8.b razredu zaključili smo da je 67</a:t>
            </a:r>
            <a:r>
              <a:rPr lang="hr-HR" dirty="0">
                <a:latin typeface="Arial" panose="020B0604020202020204" pitchFamily="34" charset="0"/>
                <a:cs typeface="Arial" panose="020B0604020202020204" pitchFamily="34" charset="0"/>
              </a:rPr>
              <a:t>%</a:t>
            </a:r>
            <a:r>
              <a:rPr lang="hr-HR" dirty="0"/>
              <a:t> učenika alergično na jednu ili više vrsta biljaka, od kojih ih je najviše alergično na ambroziju i brezu. Tako se pokazalo da je na ambroziju alergično najviše učenika 8.b kao što je na nju alergično i najviše ljudi u RH, tj. ona je najčešći alergen. Nju su djelatnici i učenici škole uspješno uklonili te na taj način brojnima pomogli. To je još jedan pokazatelj da se školski djelatnici na brojne načine brinu o zdravlju učenika. Domari redovito kose travu prije nego što ona previše naraste kako se nebi stvarala pelud te tako uspijevaju smanjiti broj alergijskih reakcija kod učenika te njihov broj izostanaka iz škole. U ovome razredu veliki je broj alergičnih, ali im se alergijske reakcije ne javljaju često jer se pridržavaju savjeta liječnika i profesora.</a:t>
            </a:r>
          </a:p>
        </p:txBody>
      </p:sp>
    </p:spTree>
    <p:extLst>
      <p:ext uri="{BB962C8B-B14F-4D97-AF65-F5344CB8AC3E}">
        <p14:creationId xmlns:p14="http://schemas.microsoft.com/office/powerpoint/2010/main" val="2270264775"/>
      </p:ext>
    </p:extLst>
  </p:cSld>
  <p:clrMapOvr>
    <a:masterClrMapping/>
  </p:clrMapOvr>
</p:sld>
</file>

<file path=ppt/theme/theme1.xml><?xml version="1.0" encoding="utf-8"?>
<a:theme xmlns:a="http://schemas.openxmlformats.org/drawingml/2006/main" name="Pramen">
  <a:themeElements>
    <a:clrScheme name="Pram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Pram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am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193</TotalTime>
  <Words>445</Words>
  <Application>Microsoft Office PowerPoint</Application>
  <PresentationFormat>Široki zaslon</PresentationFormat>
  <Paragraphs>59</Paragraphs>
  <Slides>8</Slides>
  <Notes>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8</vt:i4>
      </vt:variant>
    </vt:vector>
  </HeadingPairs>
  <TitlesOfParts>
    <vt:vector size="13" baseType="lpstr">
      <vt:lpstr>Arial</vt:lpstr>
      <vt:lpstr>Calibri</vt:lpstr>
      <vt:lpstr>Century Gothic</vt:lpstr>
      <vt:lpstr>Wingdings 3</vt:lpstr>
      <vt:lpstr>Pramen</vt:lpstr>
      <vt:lpstr>Alergije u 8.b</vt:lpstr>
      <vt:lpstr>OSNOVNI PODATCI</vt:lpstr>
      <vt:lpstr>NAJČEŠĆI ALERGENI - BILJKE</vt:lpstr>
      <vt:lpstr>PowerPoint prezentacija</vt:lpstr>
      <vt:lpstr>FOTOGRAFIJE ALERGENA</vt:lpstr>
      <vt:lpstr>PowerPoint prezentacija</vt:lpstr>
      <vt:lpstr>SAVJETI</vt:lpstr>
      <vt:lpstr>ZAKLJUČAK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Alergije u 8.b</dc:title>
  <dc:creator>Ivona</dc:creator>
  <cp:lastModifiedBy>Ivona</cp:lastModifiedBy>
  <cp:revision>24</cp:revision>
  <dcterms:created xsi:type="dcterms:W3CDTF">2018-04-13T15:56:44Z</dcterms:created>
  <dcterms:modified xsi:type="dcterms:W3CDTF">2018-04-14T19:05:32Z</dcterms:modified>
</cp:coreProperties>
</file>