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2121909"/>
          </a:xfrm>
        </p:spPr>
        <p:txBody>
          <a:bodyPr/>
          <a:lstStyle/>
          <a:p>
            <a:pPr algn="ctr"/>
            <a:r>
              <a:rPr lang="hr-HR" sz="4800" dirty="0">
                <a:latin typeface="Comic Sans MS" panose="030F0702030302020204" pitchFamily="66" charset="0"/>
              </a:rPr>
              <a:t>PRIMJENA MICRO-BITA U UZGOJU MLADOG LUKA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5643578"/>
            <a:ext cx="7117180" cy="857256"/>
          </a:xfrm>
        </p:spPr>
        <p:txBody>
          <a:bodyPr/>
          <a:lstStyle/>
          <a:p>
            <a:pPr algn="ctr"/>
            <a:r>
              <a:rPr lang="hr-HR" dirty="0">
                <a:latin typeface="Comic Sans MS" panose="030F0702030302020204" pitchFamily="66" charset="0"/>
              </a:rPr>
              <a:t>Maja Kožić i Petra Grabić,8.b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33400"/>
            <a:ext cx="3962400" cy="2438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00173"/>
          </a:xfrm>
        </p:spPr>
        <p:txBody>
          <a:bodyPr/>
          <a:lstStyle/>
          <a:p>
            <a:pPr algn="ctr"/>
            <a:r>
              <a:rPr lang="hr-HR" b="1" dirty="0">
                <a:latin typeface="Comic Sans MS" pitchFamily="66" charset="0"/>
              </a:rPr>
              <a:t>Tradicijske sorte luka naših krajeva</a:t>
            </a:r>
            <a:br>
              <a:rPr lang="hr-HR" b="1" dirty="0">
                <a:latin typeface="Comic Sans MS" pitchFamily="66" charset="0"/>
              </a:rPr>
            </a:br>
            <a:r>
              <a:rPr lang="hr-HR" dirty="0">
                <a:latin typeface="Comic Sans MS" pitchFamily="66" charset="0"/>
              </a:rPr>
              <a:t>16.10. Svjetski dan hrane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Relief_map_of_Croatia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643050"/>
            <a:ext cx="6143668" cy="4929222"/>
          </a:xfrm>
        </p:spPr>
      </p:pic>
      <p:pic>
        <p:nvPicPr>
          <p:cNvPr id="6" name="Picture 5" descr="luk-zuti-1kg-plodine-579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000372"/>
            <a:ext cx="714348" cy="692070"/>
          </a:xfrm>
          <a:prstGeom prst="rect">
            <a:avLst/>
          </a:prstGeom>
        </p:spPr>
      </p:pic>
      <p:pic>
        <p:nvPicPr>
          <p:cNvPr id="7" name="Picture 6" descr="Hrvatske_sorte_povrca_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2714620"/>
            <a:ext cx="609600" cy="642942"/>
          </a:xfrm>
          <a:prstGeom prst="rect">
            <a:avLst/>
          </a:prstGeom>
        </p:spPr>
      </p:pic>
      <p:pic>
        <p:nvPicPr>
          <p:cNvPr id="8" name="Picture 7" descr="kozjak-300x3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4500570"/>
            <a:ext cx="619116" cy="547678"/>
          </a:xfrm>
          <a:prstGeom prst="rect">
            <a:avLst/>
          </a:prstGeom>
        </p:spPr>
      </p:pic>
      <p:pic>
        <p:nvPicPr>
          <p:cNvPr id="9" name="Picture 8" descr="Luk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1928802"/>
            <a:ext cx="785818" cy="571504"/>
          </a:xfrm>
          <a:prstGeom prst="rect">
            <a:avLst/>
          </a:prstGeom>
        </p:spPr>
      </p:pic>
      <p:pic>
        <p:nvPicPr>
          <p:cNvPr id="10" name="Picture 9" descr="luk-srebrenac_56fb87c9d8b8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286256"/>
            <a:ext cx="742937" cy="538154"/>
          </a:xfrm>
          <a:prstGeom prst="rect">
            <a:avLst/>
          </a:prstGeom>
        </p:spPr>
      </p:pic>
      <p:pic>
        <p:nvPicPr>
          <p:cNvPr id="11" name="Picture 10" descr="DSC_754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2928934"/>
            <a:ext cx="703320" cy="54082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1"/>
          </a:xfrm>
        </p:spPr>
        <p:txBody>
          <a:bodyPr/>
          <a:lstStyle/>
          <a:p>
            <a:pPr algn="ctr"/>
            <a:r>
              <a:rPr lang="hr-HR" sz="4000" b="1" dirty="0">
                <a:latin typeface="Comic Sans MS" pitchFamily="66" charset="0"/>
              </a:rPr>
              <a:t>A na kraju…PITANJA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92500" lnSpcReduction="20000"/>
          </a:bodyPr>
          <a:lstStyle/>
          <a:p>
            <a:r>
              <a:rPr lang="hr-HR" sz="3000" dirty="0">
                <a:latin typeface="Comic Sans MS" pitchFamily="66" charset="0"/>
              </a:rPr>
              <a:t>1. Koju smo biljku izabrale?    </a:t>
            </a:r>
          </a:p>
          <a:p>
            <a:pPr marL="0" indent="0">
              <a:buNone/>
            </a:pPr>
            <a:r>
              <a:rPr lang="hr-HR" sz="3000" dirty="0">
                <a:latin typeface="Comic Sans MS" pitchFamily="66" charset="0"/>
              </a:rPr>
              <a:t>                                                 a)luk</a:t>
            </a:r>
          </a:p>
          <a:p>
            <a:pPr marL="0" indent="0">
              <a:buNone/>
            </a:pPr>
            <a:r>
              <a:rPr lang="hr-HR" sz="3000" dirty="0">
                <a:latin typeface="Comic Sans MS" pitchFamily="66" charset="0"/>
              </a:rPr>
              <a:t>                                                 b)krastavac</a:t>
            </a:r>
          </a:p>
          <a:p>
            <a:pPr marL="0" indent="0">
              <a:buNone/>
            </a:pPr>
            <a:r>
              <a:rPr lang="hr-HR" sz="3000" dirty="0">
                <a:latin typeface="Comic Sans MS" pitchFamily="66" charset="0"/>
              </a:rPr>
              <a:t>                                                 c)hrast</a:t>
            </a:r>
          </a:p>
          <a:p>
            <a:r>
              <a:rPr lang="hr-HR" sz="3000" dirty="0">
                <a:latin typeface="Comic Sans MS" pitchFamily="66" charset="0"/>
              </a:rPr>
              <a:t>2.Koja je  bila uloga micro-bita u ovome projektu? </a:t>
            </a:r>
          </a:p>
          <a:p>
            <a:pPr>
              <a:buNone/>
            </a:pPr>
            <a:r>
              <a:rPr lang="hr-HR" sz="3000" dirty="0">
                <a:latin typeface="Comic Sans MS" pitchFamily="66" charset="0"/>
              </a:rPr>
              <a:t>a)Očitava temperaturu tla i vlažnost zraka</a:t>
            </a:r>
          </a:p>
          <a:p>
            <a:pPr>
              <a:buNone/>
            </a:pPr>
            <a:r>
              <a:rPr lang="hr-HR" sz="3000" dirty="0">
                <a:latin typeface="Comic Sans MS" pitchFamily="66" charset="0"/>
              </a:rPr>
              <a:t>b)Očitava vlažnost tla i pokreće pumpicu za vodu</a:t>
            </a:r>
          </a:p>
          <a:p>
            <a:pPr>
              <a:buNone/>
            </a:pPr>
            <a:r>
              <a:rPr lang="hr-HR" sz="5800" dirty="0"/>
              <a:t> </a:t>
            </a:r>
            <a:endParaRPr lang="hr-HR" sz="3000" dirty="0"/>
          </a:p>
          <a:p>
            <a:pPr>
              <a:buNone/>
            </a:pPr>
            <a:endParaRPr lang="hr-HR" sz="3000" dirty="0"/>
          </a:p>
          <a:p>
            <a:pPr>
              <a:buNone/>
            </a:pPr>
            <a:endParaRPr lang="hr-HR" sz="2800" dirty="0"/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25000" lnSpcReduction="20000"/>
          </a:bodyPr>
          <a:lstStyle/>
          <a:p>
            <a:r>
              <a:rPr lang="hr-HR" sz="11200" dirty="0">
                <a:latin typeface="Comic Sans MS" pitchFamily="66" charset="0"/>
              </a:rPr>
              <a:t>3.Mjerile smo </a:t>
            </a:r>
          </a:p>
          <a:p>
            <a:pPr marL="0" indent="0">
              <a:buNone/>
            </a:pPr>
            <a:r>
              <a:rPr lang="hr-HR" sz="11200" dirty="0">
                <a:latin typeface="Comic Sans MS" pitchFamily="66" charset="0"/>
              </a:rPr>
              <a:t>                         a)visnu luka i volumen vode</a:t>
            </a:r>
          </a:p>
          <a:p>
            <a:pPr>
              <a:buNone/>
            </a:pPr>
            <a:r>
              <a:rPr lang="hr-HR" sz="11200" dirty="0">
                <a:latin typeface="Comic Sans MS" pitchFamily="66" charset="0"/>
              </a:rPr>
              <a:t>                         b)dužinu luka i masu vode</a:t>
            </a:r>
          </a:p>
          <a:p>
            <a:r>
              <a:rPr lang="hr-HR" sz="11200" dirty="0">
                <a:latin typeface="Comic Sans MS" pitchFamily="66" charset="0"/>
              </a:rPr>
              <a:t>4.Praćenje rasta luka trajao je a)100 dana</a:t>
            </a:r>
          </a:p>
          <a:p>
            <a:pPr>
              <a:buNone/>
            </a:pPr>
            <a:r>
              <a:rPr lang="hr-HR" sz="11200" dirty="0">
                <a:latin typeface="Comic Sans MS" pitchFamily="66" charset="0"/>
              </a:rPr>
              <a:t>                                                    b)30 dana</a:t>
            </a:r>
          </a:p>
          <a:p>
            <a:pPr>
              <a:buNone/>
            </a:pPr>
            <a:r>
              <a:rPr lang="hr-HR" sz="11200" dirty="0">
                <a:latin typeface="Comic Sans MS" pitchFamily="66" charset="0"/>
              </a:rPr>
              <a:t>                                                    c)57 dana</a:t>
            </a:r>
          </a:p>
          <a:p>
            <a:r>
              <a:rPr lang="hr-HR" sz="11200" dirty="0">
                <a:latin typeface="Comic Sans MS" pitchFamily="66" charset="0"/>
              </a:rPr>
              <a:t>5.U okolici Zagreba tradicijska sorta luka je</a:t>
            </a:r>
          </a:p>
          <a:p>
            <a:pPr>
              <a:buNone/>
            </a:pPr>
            <a:r>
              <a:rPr lang="hr-HR" sz="11200" dirty="0">
                <a:latin typeface="Comic Sans MS" pitchFamily="66" charset="0"/>
              </a:rPr>
              <a:t>    a)kozjak</a:t>
            </a:r>
          </a:p>
          <a:p>
            <a:pPr>
              <a:buNone/>
            </a:pPr>
            <a:r>
              <a:rPr lang="hr-HR" sz="11200" dirty="0">
                <a:latin typeface="Comic Sans MS" pitchFamily="66" charset="0"/>
              </a:rPr>
              <a:t>    b)turopoljski luk</a:t>
            </a:r>
          </a:p>
          <a:p>
            <a:r>
              <a:rPr lang="hr-HR" sz="11200" dirty="0">
                <a:latin typeface="Comic Sans MS" pitchFamily="66" charset="0"/>
              </a:rPr>
              <a:t>6.Primjena suvremenih tehnologija u uzgoju hrane može smanjiti problem gladi </a:t>
            </a:r>
          </a:p>
          <a:p>
            <a:pPr marL="0" indent="0">
              <a:buNone/>
            </a:pPr>
            <a:r>
              <a:rPr lang="hr-HR" sz="11200" dirty="0">
                <a:latin typeface="Comic Sans MS" pitchFamily="66" charset="0"/>
              </a:rPr>
              <a:t>                                                a)da </a:t>
            </a:r>
          </a:p>
          <a:p>
            <a:pPr>
              <a:buNone/>
            </a:pPr>
            <a:r>
              <a:rPr lang="hr-HR" sz="11200" dirty="0">
                <a:latin typeface="Comic Sans MS" pitchFamily="66" charset="0"/>
              </a:rPr>
              <a:t>                                                b)ne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                       </a:t>
            </a:r>
            <a:endParaRPr lang="en-US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/>
              <a:t>HVALA NA GLEDANJU!!!</a:t>
            </a:r>
          </a:p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276600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98279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9144000" cy="5050639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omic Sans MS" pitchFamily="66" charset="0"/>
              </a:rPr>
              <a:t>u okviru projekta OŠ Sesvetska Sopnica </a:t>
            </a:r>
            <a:r>
              <a:rPr lang="hr-HR" sz="2800" b="1" dirty="0">
                <a:latin typeface="Comic Sans MS" pitchFamily="66" charset="0"/>
              </a:rPr>
              <a:t>Dan pla- neta Zemlje</a:t>
            </a:r>
            <a:r>
              <a:rPr lang="hr-HR" sz="2800" dirty="0">
                <a:latin typeface="Comic Sans MS" pitchFamily="66" charset="0"/>
              </a:rPr>
              <a:t>,učenice i učiteljice dodatne nastave iz biologije,matematike i izborne nastave informa- tike,provest će istraživanje utjecaja vlažnosti tla na rast i razvoj mladog luka</a:t>
            </a:r>
          </a:p>
          <a:p>
            <a:r>
              <a:rPr lang="hr-HR" sz="2800" dirty="0">
                <a:latin typeface="Comic Sans MS" pitchFamily="66" charset="0"/>
              </a:rPr>
              <a:t>izabrale smo mladi luk(Allium cepa) jer je on tradi- cijska vrsta zagrebačkih vrtova</a:t>
            </a:r>
          </a:p>
          <a:p>
            <a:endParaRPr lang="hr-HR" sz="2800" dirty="0"/>
          </a:p>
          <a:p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962400"/>
            <a:ext cx="3886200" cy="2743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9144000" cy="5050639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CILJ: </a:t>
            </a:r>
            <a:r>
              <a:rPr lang="hr-HR" sz="2800" dirty="0">
                <a:latin typeface="Comic Sans MS" panose="030F0702030302020204" pitchFamily="66" charset="0"/>
              </a:rPr>
              <a:t>provjeriti pretpostavku da će mladi luk, automatizirano zalijevan pomoću micro-bita, brže i bolje rasti uz manji utrošak vode u odnosu na kontrolnu skupinu,ručno zalijevanu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882" y="2708564"/>
            <a:ext cx="5562600" cy="37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4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"/>
            <a:ext cx="7391399" cy="6553200"/>
          </a:xfrm>
        </p:spPr>
      </p:pic>
    </p:spTree>
    <p:extLst>
      <p:ext uri="{BB962C8B-B14F-4D97-AF65-F5344CB8AC3E}">
        <p14:creationId xmlns:p14="http://schemas.microsoft.com/office/powerpoint/2010/main" val="203275573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7827818" cy="2133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0"/>
            <a:ext cx="37338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48000"/>
            <a:ext cx="37130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299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04800"/>
            <a:ext cx="7848600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743200"/>
            <a:ext cx="4933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2831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28600"/>
            <a:ext cx="7620000" cy="2057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71800"/>
            <a:ext cx="3581400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971800"/>
            <a:ext cx="358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624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04800"/>
            <a:ext cx="7848600" cy="1981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381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81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3810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9144000" cy="5050639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omic Sans MS" pitchFamily="66" charset="0"/>
              </a:rPr>
              <a:t>ovakivim pristupom omogućujemo razvoj prirodoslo- vne pismenosti te potičemo promjenu odnosa prema tradiciji i prirodnim resursima</a:t>
            </a:r>
          </a:p>
          <a:p>
            <a:r>
              <a:rPr lang="hr-HR" sz="2800" dirty="0">
                <a:latin typeface="Comic Sans MS" pitchFamily="66" charset="0"/>
              </a:rPr>
              <a:t>time smo i obilježili </a:t>
            </a:r>
            <a:r>
              <a:rPr lang="hr-HR" sz="2800" b="1" dirty="0">
                <a:latin typeface="Comic Sans MS" pitchFamily="66" charset="0"/>
              </a:rPr>
              <a:t>Svjetski dan voda</a:t>
            </a:r>
            <a:r>
              <a:rPr lang="hr-HR" sz="2800" dirty="0">
                <a:latin typeface="Comic Sans MS" pitchFamily="66" charset="0"/>
              </a:rPr>
              <a:t>(21.3.) i </a:t>
            </a:r>
            <a:r>
              <a:rPr lang="hr-HR" sz="2800" b="1" dirty="0">
                <a:latin typeface="Comic Sans MS" pitchFamily="66" charset="0"/>
              </a:rPr>
              <a:t>Svjetski dan zdravlja</a:t>
            </a:r>
            <a:r>
              <a:rPr lang="hr-HR" sz="2800" dirty="0">
                <a:latin typeface="Comic Sans MS" pitchFamily="66" charset="0"/>
              </a:rPr>
              <a:t>(7.4.)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276600"/>
            <a:ext cx="5715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3473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147</TotalTime>
  <Words>275</Words>
  <Application>Microsoft Office PowerPoint</Application>
  <PresentationFormat>Prikaz na zaslonu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Courier New</vt:lpstr>
      <vt:lpstr>Verdana</vt:lpstr>
      <vt:lpstr>Wingdings 2</vt:lpstr>
      <vt:lpstr>Spring</vt:lpstr>
      <vt:lpstr>PRIMJENA MICRO-BITA U UZGOJU MLADOG LUKA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Tradicijske sorte luka naših krajeva 16.10. Svjetski dan hrane</vt:lpstr>
      <vt:lpstr>A na kraju…PITANJA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micro-bita u uzgoju mladog luka</dc:title>
  <dc:creator>Jumbo</dc:creator>
  <cp:lastModifiedBy>Korisnik</cp:lastModifiedBy>
  <cp:revision>19</cp:revision>
  <dcterms:created xsi:type="dcterms:W3CDTF">2006-08-16T00:00:00Z</dcterms:created>
  <dcterms:modified xsi:type="dcterms:W3CDTF">2018-12-17T09:04:50Z</dcterms:modified>
</cp:coreProperties>
</file>