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4F9A3-4802-428A-99FC-FD212D982C32}" type="datetimeFigureOut">
              <a:rPr lang="hr-HR" smtClean="0"/>
              <a:t>23.10.2019.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CE6E-4086-4F40-9D25-285FF72C32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3700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4F9A3-4802-428A-99FC-FD212D982C32}" type="datetimeFigureOut">
              <a:rPr lang="hr-HR" smtClean="0"/>
              <a:t>23.10.2019.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CE6E-4086-4F40-9D25-285FF72C32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691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4F9A3-4802-428A-99FC-FD212D982C32}" type="datetimeFigureOut">
              <a:rPr lang="hr-HR" smtClean="0"/>
              <a:t>23.10.2019.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CE6E-4086-4F40-9D25-285FF72C32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5455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4F9A3-4802-428A-99FC-FD212D982C32}" type="datetimeFigureOut">
              <a:rPr lang="hr-HR" smtClean="0"/>
              <a:t>23.10.2019.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CE6E-4086-4F40-9D25-285FF72C32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7853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4F9A3-4802-428A-99FC-FD212D982C32}" type="datetimeFigureOut">
              <a:rPr lang="hr-HR" smtClean="0"/>
              <a:t>23.10.2019.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CE6E-4086-4F40-9D25-285FF72C32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5953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4F9A3-4802-428A-99FC-FD212D982C32}" type="datetimeFigureOut">
              <a:rPr lang="hr-HR" smtClean="0"/>
              <a:t>23.10.2019.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CE6E-4086-4F40-9D25-285FF72C32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7330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4F9A3-4802-428A-99FC-FD212D982C32}" type="datetimeFigureOut">
              <a:rPr lang="hr-HR" smtClean="0"/>
              <a:t>23.10.2019.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CE6E-4086-4F40-9D25-285FF72C32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5979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4F9A3-4802-428A-99FC-FD212D982C32}" type="datetimeFigureOut">
              <a:rPr lang="hr-HR" smtClean="0"/>
              <a:t>23.10.2019.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CE6E-4086-4F40-9D25-285FF72C32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32255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4F9A3-4802-428A-99FC-FD212D982C32}" type="datetimeFigureOut">
              <a:rPr lang="hr-HR" smtClean="0"/>
              <a:t>23.10.2019.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CE6E-4086-4F40-9D25-285FF72C32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912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4F9A3-4802-428A-99FC-FD212D982C32}" type="datetimeFigureOut">
              <a:rPr lang="hr-HR" smtClean="0"/>
              <a:t>23.10.2019.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CE6E-4086-4F40-9D25-285FF72C32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656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4F9A3-4802-428A-99FC-FD212D982C32}" type="datetimeFigureOut">
              <a:rPr lang="hr-HR" smtClean="0"/>
              <a:t>23.10.2019.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BCE6E-4086-4F40-9D25-285FF72C32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722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4F9A3-4802-428A-99FC-FD212D982C32}" type="datetimeFigureOut">
              <a:rPr lang="hr-HR" smtClean="0"/>
              <a:t>23.10.2019.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BCE6E-4086-4F40-9D25-285FF72C32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6460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err="1" smtClean="0"/>
              <a:t>Catalpa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564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Sistematika </a:t>
            </a:r>
            <a:r>
              <a:rPr lang="hr-HR" cap="all" dirty="0" smtClean="0"/>
              <a:t>KATALPA (</a:t>
            </a:r>
            <a:r>
              <a:rPr lang="hr-HR" i="1" cap="all" dirty="0" err="1" smtClean="0"/>
              <a:t>Catalpa</a:t>
            </a:r>
            <a:r>
              <a:rPr lang="hr-HR" i="1" cap="all" dirty="0" smtClean="0"/>
              <a:t> </a:t>
            </a:r>
            <a:r>
              <a:rPr lang="hr-HR" i="1" cap="all" dirty="0" err="1" smtClean="0"/>
              <a:t>bignonioides</a:t>
            </a:r>
            <a:r>
              <a:rPr lang="hr-HR" i="1" cap="all" dirty="0" smtClean="0"/>
              <a:t>)</a:t>
            </a:r>
            <a:r>
              <a:rPr lang="hr-HR" cap="all" dirty="0"/>
              <a:t/>
            </a:r>
            <a:br>
              <a:rPr lang="hr-HR" cap="all" dirty="0"/>
            </a:br>
            <a:r>
              <a:rPr lang="hr-HR" cap="all" dirty="0" smtClean="0"/>
              <a:t>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dirty="0" smtClean="0"/>
              <a:t>-carstvo: </a:t>
            </a:r>
            <a:r>
              <a:rPr lang="hr-HR" dirty="0" err="1" smtClean="0"/>
              <a:t>Plantae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-red: </a:t>
            </a:r>
            <a:r>
              <a:rPr lang="hr-HR" dirty="0" err="1" smtClean="0"/>
              <a:t>Lamiales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-porodica: </a:t>
            </a:r>
            <a:r>
              <a:rPr lang="hr-HR" dirty="0" err="1" smtClean="0"/>
              <a:t>Bignoniaceae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-rod</a:t>
            </a:r>
            <a:r>
              <a:rPr lang="hr-HR" dirty="0"/>
              <a:t>:</a:t>
            </a:r>
            <a:r>
              <a:rPr lang="hr-HR" dirty="0" smtClean="0"/>
              <a:t> </a:t>
            </a:r>
            <a:r>
              <a:rPr lang="hr-HR" dirty="0" err="1" smtClean="0"/>
              <a:t>Catalpa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-vrsta: </a:t>
            </a:r>
            <a:r>
              <a:rPr lang="hr-HR" dirty="0" err="1" smtClean="0"/>
              <a:t>Catalpa</a:t>
            </a:r>
            <a:r>
              <a:rPr lang="hr-HR" dirty="0" smtClean="0"/>
              <a:t> </a:t>
            </a:r>
            <a:r>
              <a:rPr lang="hr-HR" dirty="0" err="1" smtClean="0"/>
              <a:t>bignonioides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-narodna imena: Cigaraš</a:t>
            </a:r>
          </a:p>
          <a:p>
            <a:pPr marL="0" indent="0">
              <a:buNone/>
            </a:pPr>
            <a:r>
              <a:rPr lang="hr-HR" dirty="0" smtClean="0"/>
              <a:t>-dimenzije: do 18m</a:t>
            </a:r>
          </a:p>
          <a:p>
            <a:pPr marL="0" indent="0">
              <a:buNone/>
            </a:pPr>
            <a:r>
              <a:rPr lang="hr-HR" dirty="0" smtClean="0"/>
              <a:t>-razmnožavanje: sjemenom, reznicama</a:t>
            </a:r>
          </a:p>
          <a:p>
            <a:pPr marL="0" indent="0">
              <a:buNone/>
            </a:pPr>
            <a:r>
              <a:rPr lang="hr-HR" dirty="0" smtClean="0"/>
              <a:t>-cvatnja: šesti i sedmi mjeseci(ljeto)</a:t>
            </a:r>
          </a:p>
          <a:p>
            <a:pPr marL="0" indent="0">
              <a:buNone/>
            </a:pPr>
            <a:r>
              <a:rPr lang="hr-HR" dirty="0" smtClean="0"/>
              <a:t>-značajke: medonosna</a:t>
            </a:r>
          </a:p>
        </p:txBody>
      </p:sp>
      <p:pic>
        <p:nvPicPr>
          <p:cNvPr id="1026" name="Picture 2" descr="Image result for catalpa sadnja drveća dendrol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735" y="4356104"/>
            <a:ext cx="2983188" cy="195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atalpa korij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347" y="1225081"/>
            <a:ext cx="3295964" cy="277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25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Uvjeti uzgoja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Sadnja: od Ožujka do Svibnja, od Kolovoza do Listopada</a:t>
            </a:r>
          </a:p>
          <a:p>
            <a:pPr marL="0" indent="0">
              <a:buNone/>
            </a:pPr>
            <a:r>
              <a:rPr lang="hr-HR" dirty="0" smtClean="0"/>
              <a:t>Svjetlost: </a:t>
            </a:r>
            <a:r>
              <a:rPr lang="hr-HR" dirty="0"/>
              <a:t>s</a:t>
            </a:r>
            <a:r>
              <a:rPr lang="hr-HR" dirty="0" smtClean="0"/>
              <a:t>unčana mjesta</a:t>
            </a:r>
          </a:p>
          <a:p>
            <a:pPr marL="0" indent="0">
              <a:buNone/>
            </a:pPr>
            <a:r>
              <a:rPr lang="hr-HR" dirty="0" smtClean="0"/>
              <a:t>Zalijevanje: od Travnja do Listopada</a:t>
            </a:r>
          </a:p>
          <a:p>
            <a:pPr marL="0" indent="0">
              <a:buNone/>
            </a:pPr>
            <a:r>
              <a:rPr lang="hr-HR" dirty="0" smtClean="0"/>
              <a:t>Cvatnja: od Svibnja do Srpnja</a:t>
            </a:r>
          </a:p>
          <a:p>
            <a:pPr marL="0" indent="0">
              <a:buNone/>
            </a:pPr>
            <a:r>
              <a:rPr lang="hr-HR" dirty="0" smtClean="0"/>
              <a:t>pH tla: slabo kiselo do neutralno(blizu 7)</a:t>
            </a:r>
          </a:p>
          <a:p>
            <a:pPr marL="0" indent="0">
              <a:buNone/>
            </a:pPr>
            <a:r>
              <a:rPr lang="hr-HR" dirty="0" smtClean="0"/>
              <a:t>-ne podnosi vjetar</a:t>
            </a:r>
          </a:p>
        </p:txBody>
      </p:sp>
    </p:spTree>
    <p:extLst>
      <p:ext uri="{BB962C8B-B14F-4D97-AF65-F5344CB8AC3E}">
        <p14:creationId xmlns:p14="http://schemas.microsoft.com/office/powerpoint/2010/main" val="1346552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Zanimljivosti i činjenice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cap="all" dirty="0"/>
          </a:p>
          <a:p>
            <a:pPr marL="0" indent="0">
              <a:buNone/>
            </a:pPr>
            <a:r>
              <a:rPr lang="hr-HR" dirty="0" smtClean="0"/>
              <a:t>-listovi ispuštaju biljni sok koji tjera komarce</a:t>
            </a:r>
          </a:p>
          <a:p>
            <a:pPr marL="0" indent="0">
              <a:buNone/>
            </a:pPr>
            <a:r>
              <a:rPr lang="hr-HR" dirty="0" smtClean="0"/>
              <a:t>-OPREZ: korijen otrovan, pazite kod sadnje</a:t>
            </a:r>
          </a:p>
          <a:p>
            <a:pPr marL="0" indent="0">
              <a:buNone/>
            </a:pPr>
            <a:r>
              <a:rPr lang="hr-HR" dirty="0" smtClean="0"/>
              <a:t>-PREDNOST: široka krošnja stvara sjenu pa se može sjediti u učionici na otvorenom u školskom dvorištu</a:t>
            </a:r>
          </a:p>
          <a:p>
            <a:pPr marL="0" indent="0">
              <a:buNone/>
            </a:pPr>
            <a:r>
              <a:rPr lang="hr-HR" dirty="0" smtClean="0"/>
              <a:t>-stvara puno nektara pa kažemo da je medonosna</a:t>
            </a:r>
            <a:endParaRPr lang="hr-HR" dirty="0"/>
          </a:p>
        </p:txBody>
      </p:sp>
      <p:pic>
        <p:nvPicPr>
          <p:cNvPr id="2050" name="Picture 2" descr="Image result for catalpa sadnja drveća dendrol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61" y="4816699"/>
            <a:ext cx="3373236" cy="184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catalpa sadnja drveća dendrolo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119" y="4938466"/>
            <a:ext cx="2497473" cy="172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572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Kolektivna sadnja drveća u Republici Hrvatskoj od 25.10 do 27.10 2019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608" y="2029319"/>
            <a:ext cx="10860736" cy="2434754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-tijekom rujna i listopada u našoj školi prikupljeno je 600 kilograma starog papira, zarada je bila 300 kuna što je dostatno sa kupnju dvije sadnice drveta </a:t>
            </a:r>
            <a:r>
              <a:rPr lang="hr-HR" dirty="0" err="1" smtClean="0"/>
              <a:t>katalpe</a:t>
            </a:r>
            <a:r>
              <a:rPr lang="hr-HR" dirty="0" smtClean="0"/>
              <a:t>(cigaraš)</a:t>
            </a:r>
          </a:p>
          <a:p>
            <a:r>
              <a:rPr lang="hr-HR" dirty="0" smtClean="0"/>
              <a:t>-učenici, učitelj i zaposlenici naše škole tim sadnicama žele ozeleniti školsko dvorište te urediti učionicu na otvorenom tijekom akcije Posadi drvo-ne budi panj</a:t>
            </a:r>
          </a:p>
          <a:p>
            <a:endParaRPr lang="hr-HR" dirty="0"/>
          </a:p>
        </p:txBody>
      </p:sp>
      <p:pic>
        <p:nvPicPr>
          <p:cNvPr id="3074" name="Picture 2" descr="Image result for oš sesvetska sopn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834" y="4464073"/>
            <a:ext cx="5795493" cy="227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799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211</Words>
  <Application>Microsoft Office PowerPoint</Application>
  <PresentationFormat>Widescreen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Catalpa</vt:lpstr>
      <vt:lpstr>Sistematika KATALPA (Catalpa bignonioides)  </vt:lpstr>
      <vt:lpstr>Uvjeti uzgoja</vt:lpstr>
      <vt:lpstr>Zanimljivosti i činjenice</vt:lpstr>
      <vt:lpstr>Kolektivna sadnja drveća u Republici Hrvatskoj od 25.10 do 27.10 2019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5</cp:revision>
  <dcterms:created xsi:type="dcterms:W3CDTF">2019-10-23T05:16:24Z</dcterms:created>
  <dcterms:modified xsi:type="dcterms:W3CDTF">2019-10-23T06:04:53Z</dcterms:modified>
</cp:coreProperties>
</file>